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1.xml" ContentType="application/vnd.openxmlformats-officedocument.themeOverr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25" r:id="rId4"/>
  </p:sldMasterIdLst>
  <p:notesMasterIdLst>
    <p:notesMasterId r:id="rId31"/>
  </p:notesMasterIdLst>
  <p:sldIdLst>
    <p:sldId id="305" r:id="rId5"/>
    <p:sldId id="274" r:id="rId6"/>
    <p:sldId id="271" r:id="rId7"/>
    <p:sldId id="376" r:id="rId8"/>
    <p:sldId id="388" r:id="rId9"/>
    <p:sldId id="391" r:id="rId10"/>
    <p:sldId id="379" r:id="rId11"/>
    <p:sldId id="381" r:id="rId12"/>
    <p:sldId id="395" r:id="rId13"/>
    <p:sldId id="390" r:id="rId14"/>
    <p:sldId id="396" r:id="rId15"/>
    <p:sldId id="387" r:id="rId16"/>
    <p:sldId id="389" r:id="rId17"/>
    <p:sldId id="377" r:id="rId18"/>
    <p:sldId id="392" r:id="rId19"/>
    <p:sldId id="394" r:id="rId20"/>
    <p:sldId id="378" r:id="rId21"/>
    <p:sldId id="397" r:id="rId22"/>
    <p:sldId id="382" r:id="rId23"/>
    <p:sldId id="383" r:id="rId24"/>
    <p:sldId id="393" r:id="rId25"/>
    <p:sldId id="384" r:id="rId26"/>
    <p:sldId id="400" r:id="rId27"/>
    <p:sldId id="401" r:id="rId28"/>
    <p:sldId id="535" r:id="rId29"/>
    <p:sldId id="375" r:id="rId30"/>
  </p:sldIdLst>
  <p:sldSz cx="24384000" cy="13716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nica Maria Munoz Vela" initials="MV"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B5CC"/>
    <a:srgbClr val="33CCCC"/>
    <a:srgbClr val="FDE000"/>
    <a:srgbClr val="1095A8"/>
    <a:srgbClr val="409E64"/>
    <a:srgbClr val="31579D"/>
    <a:srgbClr val="C11C3F"/>
    <a:srgbClr val="452F89"/>
    <a:srgbClr val="11899B"/>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D53870-B724-4392-BB4A-D09BC1C60FBA}" v="3" dt="2024-03-20T22:37:35.209"/>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97" autoAdjust="0"/>
    <p:restoredTop sz="93431" autoAdjust="0"/>
  </p:normalViewPr>
  <p:slideViewPr>
    <p:cSldViewPr snapToGrid="0">
      <p:cViewPr varScale="1">
        <p:scale>
          <a:sx n="39" d="100"/>
          <a:sy n="39" d="100"/>
        </p:scale>
        <p:origin x="134" y="62"/>
      </p:cViewPr>
      <p:guideLst>
        <p:guide orient="horz" pos="4320"/>
        <p:guide pos="76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commentAuthors" Target="commentAuthor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media/image1.jp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630604097"/>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endParaRPr lang="es-CO" dirty="0"/>
          </a:p>
        </p:txBody>
      </p:sp>
    </p:spTree>
    <p:extLst>
      <p:ext uri="{BB962C8B-B14F-4D97-AF65-F5344CB8AC3E}">
        <p14:creationId xmlns:p14="http://schemas.microsoft.com/office/powerpoint/2010/main" val="2760752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O"/>
          </a:p>
        </p:txBody>
      </p:sp>
      <p:sp>
        <p:nvSpPr>
          <p:cNvPr id="4" name="Slide Number Placeholder 3"/>
          <p:cNvSpPr>
            <a:spLocks noGrp="1"/>
          </p:cNvSpPr>
          <p:nvPr>
            <p:ph type="sldNum" sz="quarter" idx="5"/>
          </p:nvPr>
        </p:nvSpPr>
        <p:spPr/>
        <p:txBody>
          <a:bodyPr/>
          <a:lstStyle/>
          <a:p>
            <a:fld id="{D8C64EA3-E808-40EB-9A8F-AAB119C1B62A}" type="slidenum">
              <a:rPr lang="es-CO" altLang="es-CO" smtClean="0"/>
              <a:pPr/>
              <a:t>3</a:t>
            </a:fld>
            <a:endParaRPr lang="es-CO" altLang="es-CO"/>
          </a:p>
        </p:txBody>
      </p:sp>
    </p:spTree>
    <p:extLst>
      <p:ext uri="{BB962C8B-B14F-4D97-AF65-F5344CB8AC3E}">
        <p14:creationId xmlns:p14="http://schemas.microsoft.com/office/powerpoint/2010/main" val="3838767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O"/>
              <a:t>La magia es que estos son precisamente datos de distribución de ingresos. Es un hecho estilizado la desigualdad en ingresos. Así que el dato atípico de hecho nos dice algo estructural sobre el fenómeno analizado. (Pero sin contexto no hay forma de saber eso).</a:t>
            </a:r>
          </a:p>
        </p:txBody>
      </p:sp>
      <p:sp>
        <p:nvSpPr>
          <p:cNvPr id="4" name="Slide Number Placeholder 3"/>
          <p:cNvSpPr>
            <a:spLocks noGrp="1"/>
          </p:cNvSpPr>
          <p:nvPr>
            <p:ph type="sldNum" sz="quarter" idx="5"/>
          </p:nvPr>
        </p:nvSpPr>
        <p:spPr/>
        <p:txBody>
          <a:bodyPr/>
          <a:lstStyle/>
          <a:p>
            <a:fld id="{D8C64EA3-E808-40EB-9A8F-AAB119C1B62A}" type="slidenum">
              <a:rPr lang="es-CO" altLang="es-CO" smtClean="0"/>
              <a:pPr/>
              <a:t>5</a:t>
            </a:fld>
            <a:endParaRPr lang="es-CO" altLang="es-CO"/>
          </a:p>
        </p:txBody>
      </p:sp>
    </p:spTree>
    <p:extLst>
      <p:ext uri="{BB962C8B-B14F-4D97-AF65-F5344CB8AC3E}">
        <p14:creationId xmlns:p14="http://schemas.microsoft.com/office/powerpoint/2010/main" val="34759911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O"/>
          </a:p>
        </p:txBody>
      </p:sp>
      <p:sp>
        <p:nvSpPr>
          <p:cNvPr id="4" name="Slide Number Placeholder 3"/>
          <p:cNvSpPr>
            <a:spLocks noGrp="1"/>
          </p:cNvSpPr>
          <p:nvPr>
            <p:ph type="sldNum" sz="quarter" idx="5"/>
          </p:nvPr>
        </p:nvSpPr>
        <p:spPr/>
        <p:txBody>
          <a:bodyPr/>
          <a:lstStyle/>
          <a:p>
            <a:fld id="{D8C64EA3-E808-40EB-9A8F-AAB119C1B62A}" type="slidenum">
              <a:rPr lang="es-CO" altLang="es-CO" smtClean="0"/>
              <a:pPr/>
              <a:t>6</a:t>
            </a:fld>
            <a:endParaRPr lang="es-CO" altLang="es-CO"/>
          </a:p>
        </p:txBody>
      </p:sp>
    </p:spTree>
    <p:extLst>
      <p:ext uri="{BB962C8B-B14F-4D97-AF65-F5344CB8AC3E}">
        <p14:creationId xmlns:p14="http://schemas.microsoft.com/office/powerpoint/2010/main" val="3074291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O"/>
          </a:p>
        </p:txBody>
      </p:sp>
      <p:sp>
        <p:nvSpPr>
          <p:cNvPr id="4" name="Slide Number Placeholder 3"/>
          <p:cNvSpPr>
            <a:spLocks noGrp="1"/>
          </p:cNvSpPr>
          <p:nvPr>
            <p:ph type="sldNum" sz="quarter" idx="5"/>
          </p:nvPr>
        </p:nvSpPr>
        <p:spPr/>
        <p:txBody>
          <a:bodyPr/>
          <a:lstStyle/>
          <a:p>
            <a:fld id="{D8C64EA3-E808-40EB-9A8F-AAB119C1B62A}" type="slidenum">
              <a:rPr lang="es-CO" altLang="es-CO" smtClean="0"/>
              <a:pPr/>
              <a:t>8</a:t>
            </a:fld>
            <a:endParaRPr lang="es-CO" altLang="es-CO"/>
          </a:p>
        </p:txBody>
      </p:sp>
    </p:spTree>
    <p:extLst>
      <p:ext uri="{BB962C8B-B14F-4D97-AF65-F5344CB8AC3E}">
        <p14:creationId xmlns:p14="http://schemas.microsoft.com/office/powerpoint/2010/main" val="163089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O"/>
          </a:p>
        </p:txBody>
      </p:sp>
      <p:sp>
        <p:nvSpPr>
          <p:cNvPr id="4" name="Slide Number Placeholder 3"/>
          <p:cNvSpPr>
            <a:spLocks noGrp="1"/>
          </p:cNvSpPr>
          <p:nvPr>
            <p:ph type="sldNum" sz="quarter" idx="5"/>
          </p:nvPr>
        </p:nvSpPr>
        <p:spPr/>
        <p:txBody>
          <a:bodyPr/>
          <a:lstStyle/>
          <a:p>
            <a:fld id="{D8C64EA3-E808-40EB-9A8F-AAB119C1B62A}" type="slidenum">
              <a:rPr lang="es-CO" altLang="es-CO" smtClean="0"/>
              <a:pPr/>
              <a:t>9</a:t>
            </a:fld>
            <a:endParaRPr lang="es-CO" altLang="es-CO"/>
          </a:p>
        </p:txBody>
      </p:sp>
    </p:spTree>
    <p:extLst>
      <p:ext uri="{BB962C8B-B14F-4D97-AF65-F5344CB8AC3E}">
        <p14:creationId xmlns:p14="http://schemas.microsoft.com/office/powerpoint/2010/main" val="20121739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s-CO" dirty="0"/>
          </a:p>
        </p:txBody>
      </p:sp>
    </p:spTree>
    <p:extLst>
      <p:ext uri="{BB962C8B-B14F-4D97-AF65-F5344CB8AC3E}">
        <p14:creationId xmlns:p14="http://schemas.microsoft.com/office/powerpoint/2010/main" val="2300238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FD1F82-142C-084E-AD36-784259682C7E}"/>
              </a:ext>
            </a:extLst>
          </p:cNvPr>
          <p:cNvSpPr>
            <a:spLocks noGrp="1"/>
          </p:cNvSpPr>
          <p:nvPr>
            <p:ph type="ctrTitle"/>
          </p:nvPr>
        </p:nvSpPr>
        <p:spPr>
          <a:xfrm>
            <a:off x="3048000" y="2244726"/>
            <a:ext cx="18288000" cy="4775200"/>
          </a:xfrm>
        </p:spPr>
        <p:txBody>
          <a:bodyPr anchor="b"/>
          <a:lstStyle>
            <a:lvl1pPr algn="ctr">
              <a:defRPr sz="12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2DC51075-95C5-8B4E-AA60-02403D8DBE89}"/>
              </a:ext>
            </a:extLst>
          </p:cNvPr>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B120B0FF-0DDA-FD4E-9BD6-5E1C8663E246}"/>
              </a:ext>
            </a:extLst>
          </p:cNvPr>
          <p:cNvSpPr>
            <a:spLocks noGrp="1"/>
          </p:cNvSpPr>
          <p:nvPr>
            <p:ph type="dt" sz="half" idx="10"/>
          </p:nvPr>
        </p:nvSpPr>
        <p:spPr/>
        <p:txBody>
          <a:bodyPr/>
          <a:lstStyle/>
          <a:p>
            <a:fld id="{372528AE-560C-384C-AA93-9DC6CCD4F11F}" type="datetimeFigureOut">
              <a:rPr lang="es-CO" smtClean="0"/>
              <a:t>1/04/2025</a:t>
            </a:fld>
            <a:endParaRPr lang="es-CO"/>
          </a:p>
        </p:txBody>
      </p:sp>
      <p:sp>
        <p:nvSpPr>
          <p:cNvPr id="5" name="Marcador de pie de página 4">
            <a:extLst>
              <a:ext uri="{FF2B5EF4-FFF2-40B4-BE49-F238E27FC236}">
                <a16:creationId xmlns:a16="http://schemas.microsoft.com/office/drawing/2014/main" id="{51E323A3-8BAA-EC4B-841D-5F46A599BFAE}"/>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78A1BD8A-2D56-A643-AF2C-C15E13F0735F}"/>
              </a:ext>
            </a:extLst>
          </p:cNvPr>
          <p:cNvSpPr>
            <a:spLocks noGrp="1"/>
          </p:cNvSpPr>
          <p:nvPr>
            <p:ph type="sldNum" sz="quarter" idx="12"/>
          </p:nvPr>
        </p:nvSpPr>
        <p:spPr/>
        <p:txBody>
          <a:bodyPr/>
          <a:lstStyle/>
          <a:p>
            <a:fld id="{86CB4B4D-7CA3-9044-876B-883B54F8677D}" type="slidenum">
              <a:rPr lang="es-CO" smtClean="0"/>
              <a:t>‹Nº›</a:t>
            </a:fld>
            <a:endParaRPr lang="es-CO"/>
          </a:p>
        </p:txBody>
      </p:sp>
    </p:spTree>
    <p:extLst>
      <p:ext uri="{BB962C8B-B14F-4D97-AF65-F5344CB8AC3E}">
        <p14:creationId xmlns:p14="http://schemas.microsoft.com/office/powerpoint/2010/main" val="1313850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5BB932-D725-3848-AB53-7EFD7F2901D1}"/>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29B9A114-5094-AC4E-9D99-BF004ECD8594}"/>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D0855194-2FAE-0C44-8F89-6DCB95EF8359}"/>
              </a:ext>
            </a:extLst>
          </p:cNvPr>
          <p:cNvSpPr>
            <a:spLocks noGrp="1"/>
          </p:cNvSpPr>
          <p:nvPr>
            <p:ph type="dt" sz="half" idx="10"/>
          </p:nvPr>
        </p:nvSpPr>
        <p:spPr/>
        <p:txBody>
          <a:bodyPr/>
          <a:lstStyle/>
          <a:p>
            <a:fld id="{372528AE-560C-384C-AA93-9DC6CCD4F11F}" type="datetimeFigureOut">
              <a:rPr lang="es-CO" smtClean="0"/>
              <a:t>1/04/2025</a:t>
            </a:fld>
            <a:endParaRPr lang="es-CO"/>
          </a:p>
        </p:txBody>
      </p:sp>
      <p:sp>
        <p:nvSpPr>
          <p:cNvPr id="5" name="Marcador de pie de página 4">
            <a:extLst>
              <a:ext uri="{FF2B5EF4-FFF2-40B4-BE49-F238E27FC236}">
                <a16:creationId xmlns:a16="http://schemas.microsoft.com/office/drawing/2014/main" id="{C4440598-6529-6B45-BD10-27E869FBC786}"/>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B426DC44-D29F-B342-9140-D92198DEA272}"/>
              </a:ext>
            </a:extLst>
          </p:cNvPr>
          <p:cNvSpPr>
            <a:spLocks noGrp="1"/>
          </p:cNvSpPr>
          <p:nvPr>
            <p:ph type="sldNum" sz="quarter" idx="12"/>
          </p:nvPr>
        </p:nvSpPr>
        <p:spPr/>
        <p:txBody>
          <a:bodyPr/>
          <a:lstStyle/>
          <a:p>
            <a:fld id="{86CB4B4D-7CA3-9044-876B-883B54F8677D}" type="slidenum">
              <a:rPr lang="es-CO" smtClean="0"/>
              <a:t>‹Nº›</a:t>
            </a:fld>
            <a:endParaRPr lang="es-CO"/>
          </a:p>
        </p:txBody>
      </p:sp>
    </p:spTree>
    <p:extLst>
      <p:ext uri="{BB962C8B-B14F-4D97-AF65-F5344CB8AC3E}">
        <p14:creationId xmlns:p14="http://schemas.microsoft.com/office/powerpoint/2010/main" val="163245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5E71FE0-EF7C-2E44-A184-F4A63342D634}"/>
              </a:ext>
            </a:extLst>
          </p:cNvPr>
          <p:cNvSpPr>
            <a:spLocks noGrp="1"/>
          </p:cNvSpPr>
          <p:nvPr>
            <p:ph type="title" orient="vert"/>
          </p:nvPr>
        </p:nvSpPr>
        <p:spPr>
          <a:xfrm>
            <a:off x="17449800" y="730250"/>
            <a:ext cx="5257800" cy="11623676"/>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21EFDB84-4289-EC46-B054-5D7E676FE994}"/>
              </a:ext>
            </a:extLst>
          </p:cNvPr>
          <p:cNvSpPr>
            <a:spLocks noGrp="1"/>
          </p:cNvSpPr>
          <p:nvPr>
            <p:ph type="body" orient="vert" idx="1"/>
          </p:nvPr>
        </p:nvSpPr>
        <p:spPr>
          <a:xfrm>
            <a:off x="1676400" y="730250"/>
            <a:ext cx="15468600" cy="11623676"/>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7AAEE180-90F3-724A-8829-D9244B505105}"/>
              </a:ext>
            </a:extLst>
          </p:cNvPr>
          <p:cNvSpPr>
            <a:spLocks noGrp="1"/>
          </p:cNvSpPr>
          <p:nvPr>
            <p:ph type="dt" sz="half" idx="10"/>
          </p:nvPr>
        </p:nvSpPr>
        <p:spPr/>
        <p:txBody>
          <a:bodyPr/>
          <a:lstStyle/>
          <a:p>
            <a:fld id="{372528AE-560C-384C-AA93-9DC6CCD4F11F}" type="datetimeFigureOut">
              <a:rPr lang="es-CO" smtClean="0"/>
              <a:t>1/04/2025</a:t>
            </a:fld>
            <a:endParaRPr lang="es-CO"/>
          </a:p>
        </p:txBody>
      </p:sp>
      <p:sp>
        <p:nvSpPr>
          <p:cNvPr id="5" name="Marcador de pie de página 4">
            <a:extLst>
              <a:ext uri="{FF2B5EF4-FFF2-40B4-BE49-F238E27FC236}">
                <a16:creationId xmlns:a16="http://schemas.microsoft.com/office/drawing/2014/main" id="{A352851F-AABD-5B40-A8B0-3D73C3EEF937}"/>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2E0E275-DC07-F848-AF3B-9AC9AB181C29}"/>
              </a:ext>
            </a:extLst>
          </p:cNvPr>
          <p:cNvSpPr>
            <a:spLocks noGrp="1"/>
          </p:cNvSpPr>
          <p:nvPr>
            <p:ph type="sldNum" sz="quarter" idx="12"/>
          </p:nvPr>
        </p:nvSpPr>
        <p:spPr/>
        <p:txBody>
          <a:bodyPr/>
          <a:lstStyle/>
          <a:p>
            <a:fld id="{86CB4B4D-7CA3-9044-876B-883B54F8677D}" type="slidenum">
              <a:rPr lang="es-CO" smtClean="0"/>
              <a:t>‹Nº›</a:t>
            </a:fld>
            <a:endParaRPr lang="es-CO"/>
          </a:p>
        </p:txBody>
      </p:sp>
    </p:spTree>
    <p:extLst>
      <p:ext uri="{BB962C8B-B14F-4D97-AF65-F5344CB8AC3E}">
        <p14:creationId xmlns:p14="http://schemas.microsoft.com/office/powerpoint/2010/main" val="29112130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Número de diapositiva"/>
          <p:cNvSpPr txBox="1">
            <a:spLocks noGrp="1"/>
          </p:cNvSpPr>
          <p:nvPr>
            <p:ph type="sldNum" sz="quarter" idx="2"/>
          </p:nvPr>
        </p:nvSpPr>
        <p:spPr>
          <a:prstGeom prst="rect">
            <a:avLst/>
          </a:prstGeom>
        </p:spPr>
        <p:txBody>
          <a:bodyPr/>
          <a:lstStyle/>
          <a:p>
            <a:fld id="{86CB4B4D-7CA3-9044-876B-883B54F8677D}" type="slidenum">
              <a:rPr/>
              <a:t>‹Nº›</a:t>
            </a:fld>
            <a:endParaRPr/>
          </a:p>
        </p:txBody>
      </p:sp>
    </p:spTree>
    <p:extLst>
      <p:ext uri="{BB962C8B-B14F-4D97-AF65-F5344CB8AC3E}">
        <p14:creationId xmlns:p14="http://schemas.microsoft.com/office/powerpoint/2010/main" val="268569670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5C05D4-7EE9-E74F-B1F0-8FD8D0D631FF}"/>
              </a:ext>
            </a:extLst>
          </p:cNvPr>
          <p:cNvSpPr>
            <a:spLocks noGrp="1"/>
          </p:cNvSpPr>
          <p:nvPr>
            <p:ph type="title"/>
          </p:nvPr>
        </p:nvSpPr>
        <p:spPr/>
        <p:txBody>
          <a:bodyPr/>
          <a:lstStyle>
            <a:lvl1pPr>
              <a:defRPr b="1"/>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02B428A-5B4A-EA41-AA41-C34D3EBD1676}"/>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520B7611-23B9-764F-B345-27F99780C6A6}"/>
              </a:ext>
            </a:extLst>
          </p:cNvPr>
          <p:cNvSpPr>
            <a:spLocks noGrp="1"/>
          </p:cNvSpPr>
          <p:nvPr>
            <p:ph type="dt" sz="half" idx="10"/>
          </p:nvPr>
        </p:nvSpPr>
        <p:spPr/>
        <p:txBody>
          <a:bodyPr/>
          <a:lstStyle/>
          <a:p>
            <a:fld id="{372528AE-560C-384C-AA93-9DC6CCD4F11F}" type="datetimeFigureOut">
              <a:rPr lang="es-CO" smtClean="0"/>
              <a:t>1/04/2025</a:t>
            </a:fld>
            <a:endParaRPr lang="es-CO"/>
          </a:p>
        </p:txBody>
      </p:sp>
      <p:sp>
        <p:nvSpPr>
          <p:cNvPr id="5" name="Marcador de pie de página 4">
            <a:extLst>
              <a:ext uri="{FF2B5EF4-FFF2-40B4-BE49-F238E27FC236}">
                <a16:creationId xmlns:a16="http://schemas.microsoft.com/office/drawing/2014/main" id="{ABF9E433-7E8D-8A4F-AB2E-B52D6982B421}"/>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ADE577B-2EFC-F244-A943-2199C01F4348}"/>
              </a:ext>
            </a:extLst>
          </p:cNvPr>
          <p:cNvSpPr>
            <a:spLocks noGrp="1"/>
          </p:cNvSpPr>
          <p:nvPr>
            <p:ph type="sldNum" sz="quarter" idx="12"/>
          </p:nvPr>
        </p:nvSpPr>
        <p:spPr/>
        <p:txBody>
          <a:bodyPr/>
          <a:lstStyle/>
          <a:p>
            <a:fld id="{EEDFC8D2-9917-E840-9438-EC5B634D023D}" type="slidenum">
              <a:rPr lang="es-CO" smtClean="0"/>
              <a:t>‹Nº›</a:t>
            </a:fld>
            <a:endParaRPr lang="es-CO"/>
          </a:p>
        </p:txBody>
      </p:sp>
    </p:spTree>
    <p:extLst>
      <p:ext uri="{BB962C8B-B14F-4D97-AF65-F5344CB8AC3E}">
        <p14:creationId xmlns:p14="http://schemas.microsoft.com/office/powerpoint/2010/main" val="3949253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id="{0AF83302-C85D-5450-F147-2832839BBBD2}"/>
              </a:ext>
            </a:extLst>
          </p:cNvPr>
          <p:cNvPicPr>
            <a:picLocks noChangeAspect="1"/>
          </p:cNvPicPr>
          <p:nvPr userDrawn="1"/>
        </p:nvPicPr>
        <p:blipFill>
          <a:blip r:embed="rId2"/>
          <a:stretch>
            <a:fillRect/>
          </a:stretch>
        </p:blipFill>
        <p:spPr>
          <a:xfrm>
            <a:off x="15648349" y="8909586"/>
            <a:ext cx="8735651" cy="3536415"/>
          </a:xfrm>
          <a:prstGeom prst="rect">
            <a:avLst/>
          </a:prstGeom>
        </p:spPr>
      </p:pic>
      <p:sp>
        <p:nvSpPr>
          <p:cNvPr id="2" name="Título 1">
            <a:extLst>
              <a:ext uri="{FF2B5EF4-FFF2-40B4-BE49-F238E27FC236}">
                <a16:creationId xmlns:a16="http://schemas.microsoft.com/office/drawing/2014/main" id="{1C42EC12-5B6A-D744-88D6-1C541641A8F9}"/>
              </a:ext>
            </a:extLst>
          </p:cNvPr>
          <p:cNvSpPr>
            <a:spLocks noGrp="1"/>
          </p:cNvSpPr>
          <p:nvPr>
            <p:ph type="title"/>
          </p:nvPr>
        </p:nvSpPr>
        <p:spPr>
          <a:xfrm>
            <a:off x="1663700" y="3419477"/>
            <a:ext cx="21031200" cy="5705474"/>
          </a:xfrm>
        </p:spPr>
        <p:txBody>
          <a:bodyPr anchor="b"/>
          <a:lstStyle>
            <a:lvl1pPr>
              <a:defRPr sz="12000" b="1"/>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947D2B9-CC1B-8D42-88AE-EFD29038DE86}"/>
              </a:ext>
            </a:extLst>
          </p:cNvPr>
          <p:cNvSpPr>
            <a:spLocks noGrp="1"/>
          </p:cNvSpPr>
          <p:nvPr>
            <p:ph type="body" idx="1"/>
          </p:nvPr>
        </p:nvSpPr>
        <p:spPr>
          <a:xfrm>
            <a:off x="1663700" y="9178927"/>
            <a:ext cx="14150041" cy="3000374"/>
          </a:xfrm>
        </p:spPr>
        <p:txBody>
          <a:bodyPr/>
          <a:lstStyle>
            <a:lvl1pPr marL="0" indent="0">
              <a:buNone/>
              <a:defRPr sz="4800" i="1">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878B2E7A-0F6E-F747-B6EB-82B67E586F17}"/>
              </a:ext>
            </a:extLst>
          </p:cNvPr>
          <p:cNvSpPr>
            <a:spLocks noGrp="1"/>
          </p:cNvSpPr>
          <p:nvPr>
            <p:ph type="dt" sz="half" idx="10"/>
          </p:nvPr>
        </p:nvSpPr>
        <p:spPr/>
        <p:txBody>
          <a:bodyPr/>
          <a:lstStyle/>
          <a:p>
            <a:fld id="{372528AE-560C-384C-AA93-9DC6CCD4F11F}" type="datetimeFigureOut">
              <a:rPr lang="es-CO" smtClean="0"/>
              <a:t>1/04/2025</a:t>
            </a:fld>
            <a:endParaRPr lang="es-CO"/>
          </a:p>
        </p:txBody>
      </p:sp>
      <p:sp>
        <p:nvSpPr>
          <p:cNvPr id="5" name="Marcador de pie de página 4">
            <a:extLst>
              <a:ext uri="{FF2B5EF4-FFF2-40B4-BE49-F238E27FC236}">
                <a16:creationId xmlns:a16="http://schemas.microsoft.com/office/drawing/2014/main" id="{B959C7C4-2B07-4B44-916D-F6056DC5AA6C}"/>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1ABBEDF-77CB-004D-8F43-66234B5B9B04}"/>
              </a:ext>
            </a:extLst>
          </p:cNvPr>
          <p:cNvSpPr>
            <a:spLocks noGrp="1"/>
          </p:cNvSpPr>
          <p:nvPr>
            <p:ph type="sldNum" sz="quarter" idx="12"/>
          </p:nvPr>
        </p:nvSpPr>
        <p:spPr/>
        <p:txBody>
          <a:bodyPr/>
          <a:lstStyle/>
          <a:p>
            <a:fld id="{86CB4B4D-7CA3-9044-876B-883B54F8677D}" type="slidenum">
              <a:rPr lang="es-CO" smtClean="0"/>
              <a:t>‹Nº›</a:t>
            </a:fld>
            <a:endParaRPr lang="es-CO"/>
          </a:p>
        </p:txBody>
      </p:sp>
    </p:spTree>
    <p:extLst>
      <p:ext uri="{BB962C8B-B14F-4D97-AF65-F5344CB8AC3E}">
        <p14:creationId xmlns:p14="http://schemas.microsoft.com/office/powerpoint/2010/main" val="2254237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79F6B6-28FD-D648-990D-4EAFBA43F71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B4E95348-992B-EC47-B73A-616134C6BA60}"/>
              </a:ext>
            </a:extLst>
          </p:cNvPr>
          <p:cNvSpPr>
            <a:spLocks noGrp="1"/>
          </p:cNvSpPr>
          <p:nvPr>
            <p:ph sz="half" idx="1"/>
          </p:nvPr>
        </p:nvSpPr>
        <p:spPr>
          <a:xfrm>
            <a:off x="1676400" y="3651250"/>
            <a:ext cx="10363200" cy="870267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6358F27C-CCFD-2147-B3E2-754ECAB007B7}"/>
              </a:ext>
            </a:extLst>
          </p:cNvPr>
          <p:cNvSpPr>
            <a:spLocks noGrp="1"/>
          </p:cNvSpPr>
          <p:nvPr>
            <p:ph sz="half" idx="2"/>
          </p:nvPr>
        </p:nvSpPr>
        <p:spPr>
          <a:xfrm>
            <a:off x="12344400" y="3651250"/>
            <a:ext cx="10363200" cy="870267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11904353-CE17-BB42-9427-0410A6651AF5}"/>
              </a:ext>
            </a:extLst>
          </p:cNvPr>
          <p:cNvSpPr>
            <a:spLocks noGrp="1"/>
          </p:cNvSpPr>
          <p:nvPr>
            <p:ph type="dt" sz="half" idx="10"/>
          </p:nvPr>
        </p:nvSpPr>
        <p:spPr/>
        <p:txBody>
          <a:bodyPr/>
          <a:lstStyle/>
          <a:p>
            <a:fld id="{372528AE-560C-384C-AA93-9DC6CCD4F11F}" type="datetimeFigureOut">
              <a:rPr lang="es-CO" smtClean="0"/>
              <a:t>1/04/2025</a:t>
            </a:fld>
            <a:endParaRPr lang="es-CO"/>
          </a:p>
        </p:txBody>
      </p:sp>
      <p:sp>
        <p:nvSpPr>
          <p:cNvPr id="6" name="Marcador de pie de página 5">
            <a:extLst>
              <a:ext uri="{FF2B5EF4-FFF2-40B4-BE49-F238E27FC236}">
                <a16:creationId xmlns:a16="http://schemas.microsoft.com/office/drawing/2014/main" id="{BD9F1F99-09E2-7843-AA94-BE241EEC4B2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2B514F0E-6714-7643-8F22-098C574AF31C}"/>
              </a:ext>
            </a:extLst>
          </p:cNvPr>
          <p:cNvSpPr>
            <a:spLocks noGrp="1"/>
          </p:cNvSpPr>
          <p:nvPr>
            <p:ph type="sldNum" sz="quarter" idx="12"/>
          </p:nvPr>
        </p:nvSpPr>
        <p:spPr/>
        <p:txBody>
          <a:bodyPr/>
          <a:lstStyle/>
          <a:p>
            <a:fld id="{86CB4B4D-7CA3-9044-876B-883B54F8677D}" type="slidenum">
              <a:rPr lang="es-CO" smtClean="0"/>
              <a:t>‹Nº›</a:t>
            </a:fld>
            <a:endParaRPr lang="es-CO"/>
          </a:p>
        </p:txBody>
      </p:sp>
    </p:spTree>
    <p:extLst>
      <p:ext uri="{BB962C8B-B14F-4D97-AF65-F5344CB8AC3E}">
        <p14:creationId xmlns:p14="http://schemas.microsoft.com/office/powerpoint/2010/main" val="291521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8514F1-4D56-7348-89C2-29CE1D7BB65A}"/>
              </a:ext>
            </a:extLst>
          </p:cNvPr>
          <p:cNvSpPr>
            <a:spLocks noGrp="1"/>
          </p:cNvSpPr>
          <p:nvPr>
            <p:ph type="title"/>
          </p:nvPr>
        </p:nvSpPr>
        <p:spPr>
          <a:xfrm>
            <a:off x="1679576" y="730251"/>
            <a:ext cx="21031200" cy="2651126"/>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7CC4AB3B-D7C9-A846-9920-E36F6DCF4FAE}"/>
              </a:ext>
            </a:extLst>
          </p:cNvPr>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B9336F2A-A266-2247-BACF-75D6FEC3BC8E}"/>
              </a:ext>
            </a:extLst>
          </p:cNvPr>
          <p:cNvSpPr>
            <a:spLocks noGrp="1"/>
          </p:cNvSpPr>
          <p:nvPr>
            <p:ph sz="half" idx="2"/>
          </p:nvPr>
        </p:nvSpPr>
        <p:spPr>
          <a:xfrm>
            <a:off x="1679577" y="5010150"/>
            <a:ext cx="10315574" cy="736917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13DFC6C4-BB4C-E740-9D9B-21773E95D2EE}"/>
              </a:ext>
            </a:extLst>
          </p:cNvPr>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2A06E1D0-6730-294A-B403-336BD83367BB}"/>
              </a:ext>
            </a:extLst>
          </p:cNvPr>
          <p:cNvSpPr>
            <a:spLocks noGrp="1"/>
          </p:cNvSpPr>
          <p:nvPr>
            <p:ph sz="quarter" idx="4"/>
          </p:nvPr>
        </p:nvSpPr>
        <p:spPr>
          <a:xfrm>
            <a:off x="12344400" y="5010150"/>
            <a:ext cx="10366376" cy="736917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17B1032D-573A-0D45-9E8E-D5F7AD8A58CE}"/>
              </a:ext>
            </a:extLst>
          </p:cNvPr>
          <p:cNvSpPr>
            <a:spLocks noGrp="1"/>
          </p:cNvSpPr>
          <p:nvPr>
            <p:ph type="dt" sz="half" idx="10"/>
          </p:nvPr>
        </p:nvSpPr>
        <p:spPr/>
        <p:txBody>
          <a:bodyPr/>
          <a:lstStyle/>
          <a:p>
            <a:fld id="{372528AE-560C-384C-AA93-9DC6CCD4F11F}" type="datetimeFigureOut">
              <a:rPr lang="es-CO" smtClean="0"/>
              <a:t>1/04/2025</a:t>
            </a:fld>
            <a:endParaRPr lang="es-CO"/>
          </a:p>
        </p:txBody>
      </p:sp>
      <p:sp>
        <p:nvSpPr>
          <p:cNvPr id="8" name="Marcador de pie de página 7">
            <a:extLst>
              <a:ext uri="{FF2B5EF4-FFF2-40B4-BE49-F238E27FC236}">
                <a16:creationId xmlns:a16="http://schemas.microsoft.com/office/drawing/2014/main" id="{6387FEE9-7C5D-1A43-AE72-7B95BE040D54}"/>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5ED6D941-084C-3D46-9140-4E27873E4C1C}"/>
              </a:ext>
            </a:extLst>
          </p:cNvPr>
          <p:cNvSpPr>
            <a:spLocks noGrp="1"/>
          </p:cNvSpPr>
          <p:nvPr>
            <p:ph type="sldNum" sz="quarter" idx="12"/>
          </p:nvPr>
        </p:nvSpPr>
        <p:spPr/>
        <p:txBody>
          <a:bodyPr/>
          <a:lstStyle/>
          <a:p>
            <a:fld id="{86CB4B4D-7CA3-9044-876B-883B54F8677D}" type="slidenum">
              <a:rPr lang="es-CO" smtClean="0"/>
              <a:t>‹Nº›</a:t>
            </a:fld>
            <a:endParaRPr lang="es-CO"/>
          </a:p>
        </p:txBody>
      </p:sp>
    </p:spTree>
    <p:extLst>
      <p:ext uri="{BB962C8B-B14F-4D97-AF65-F5344CB8AC3E}">
        <p14:creationId xmlns:p14="http://schemas.microsoft.com/office/powerpoint/2010/main" val="26649787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2BDCB8-A4CC-3843-9984-93603D2799AD}"/>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F559E71E-D10D-4848-A9C3-4010010E7D1C}"/>
              </a:ext>
            </a:extLst>
          </p:cNvPr>
          <p:cNvSpPr>
            <a:spLocks noGrp="1"/>
          </p:cNvSpPr>
          <p:nvPr>
            <p:ph type="dt" sz="half" idx="10"/>
          </p:nvPr>
        </p:nvSpPr>
        <p:spPr/>
        <p:txBody>
          <a:bodyPr/>
          <a:lstStyle/>
          <a:p>
            <a:fld id="{372528AE-560C-384C-AA93-9DC6CCD4F11F}" type="datetimeFigureOut">
              <a:rPr lang="es-CO" smtClean="0"/>
              <a:t>1/04/2025</a:t>
            </a:fld>
            <a:endParaRPr lang="es-CO"/>
          </a:p>
        </p:txBody>
      </p:sp>
      <p:sp>
        <p:nvSpPr>
          <p:cNvPr id="4" name="Marcador de pie de página 3">
            <a:extLst>
              <a:ext uri="{FF2B5EF4-FFF2-40B4-BE49-F238E27FC236}">
                <a16:creationId xmlns:a16="http://schemas.microsoft.com/office/drawing/2014/main" id="{3941EA7C-0890-7246-B62A-955133E5AA8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03E722F4-6A1D-7B4A-B063-56A3C757C81D}"/>
              </a:ext>
            </a:extLst>
          </p:cNvPr>
          <p:cNvSpPr>
            <a:spLocks noGrp="1"/>
          </p:cNvSpPr>
          <p:nvPr>
            <p:ph type="sldNum" sz="quarter" idx="12"/>
          </p:nvPr>
        </p:nvSpPr>
        <p:spPr/>
        <p:txBody>
          <a:bodyPr/>
          <a:lstStyle/>
          <a:p>
            <a:fld id="{86CB4B4D-7CA3-9044-876B-883B54F8677D}" type="slidenum">
              <a:rPr lang="es-CO" smtClean="0"/>
              <a:t>‹Nº›</a:t>
            </a:fld>
            <a:endParaRPr lang="es-CO"/>
          </a:p>
        </p:txBody>
      </p:sp>
    </p:spTree>
    <p:extLst>
      <p:ext uri="{BB962C8B-B14F-4D97-AF65-F5344CB8AC3E}">
        <p14:creationId xmlns:p14="http://schemas.microsoft.com/office/powerpoint/2010/main" val="3441683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F9885CB9-A8DE-1246-822A-CA394379D2DE}"/>
              </a:ext>
            </a:extLst>
          </p:cNvPr>
          <p:cNvSpPr>
            <a:spLocks noGrp="1"/>
          </p:cNvSpPr>
          <p:nvPr>
            <p:ph type="dt" sz="half" idx="10"/>
          </p:nvPr>
        </p:nvSpPr>
        <p:spPr/>
        <p:txBody>
          <a:bodyPr/>
          <a:lstStyle/>
          <a:p>
            <a:fld id="{8D73D999-B37B-7E40-9B98-5E4653FA7D7D}" type="datetimeFigureOut">
              <a:rPr lang="es-CO" smtClean="0"/>
              <a:t>1/04/2025</a:t>
            </a:fld>
            <a:endParaRPr lang="es-CO"/>
          </a:p>
        </p:txBody>
      </p:sp>
      <p:sp>
        <p:nvSpPr>
          <p:cNvPr id="3" name="Marcador de pie de página 2">
            <a:extLst>
              <a:ext uri="{FF2B5EF4-FFF2-40B4-BE49-F238E27FC236}">
                <a16:creationId xmlns:a16="http://schemas.microsoft.com/office/drawing/2014/main" id="{CB7C1948-0D5E-804D-BD00-26F5621F938D}"/>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84108D49-A0EB-5744-B522-80F1FC9162E4}"/>
              </a:ext>
            </a:extLst>
          </p:cNvPr>
          <p:cNvSpPr>
            <a:spLocks noGrp="1"/>
          </p:cNvSpPr>
          <p:nvPr>
            <p:ph type="sldNum" sz="quarter" idx="12"/>
          </p:nvPr>
        </p:nvSpPr>
        <p:spPr/>
        <p:txBody>
          <a:bodyPr/>
          <a:lstStyle/>
          <a:p>
            <a:fld id="{6AC9B28E-6F6B-E346-BA8F-EFC4921937CF}" type="slidenum">
              <a:rPr lang="es-CO" smtClean="0"/>
              <a:t>‹Nº›</a:t>
            </a:fld>
            <a:endParaRPr lang="es-CO"/>
          </a:p>
        </p:txBody>
      </p:sp>
    </p:spTree>
    <p:extLst>
      <p:ext uri="{BB962C8B-B14F-4D97-AF65-F5344CB8AC3E}">
        <p14:creationId xmlns:p14="http://schemas.microsoft.com/office/powerpoint/2010/main" val="3631022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EE8F57-B1D6-354C-B20C-01D8B72CC3BD}"/>
              </a:ext>
            </a:extLst>
          </p:cNvPr>
          <p:cNvSpPr>
            <a:spLocks noGrp="1"/>
          </p:cNvSpPr>
          <p:nvPr>
            <p:ph type="title"/>
          </p:nvPr>
        </p:nvSpPr>
        <p:spPr>
          <a:xfrm>
            <a:off x="1679577" y="914400"/>
            <a:ext cx="7864474" cy="3200400"/>
          </a:xfrm>
        </p:spPr>
        <p:txBody>
          <a:bodyPr anchor="b"/>
          <a:lstStyle>
            <a:lvl1pPr>
              <a:defRPr sz="64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9B8B4A83-363F-534D-8A3E-AABB17035ABB}"/>
              </a:ext>
            </a:extLst>
          </p:cNvPr>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F9751F85-B242-4243-881A-F8D483019F22}"/>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F5CF0DA-B958-FC4C-85BB-27D51411B817}"/>
              </a:ext>
            </a:extLst>
          </p:cNvPr>
          <p:cNvSpPr>
            <a:spLocks noGrp="1"/>
          </p:cNvSpPr>
          <p:nvPr>
            <p:ph type="dt" sz="half" idx="10"/>
          </p:nvPr>
        </p:nvSpPr>
        <p:spPr/>
        <p:txBody>
          <a:bodyPr/>
          <a:lstStyle/>
          <a:p>
            <a:fld id="{372528AE-560C-384C-AA93-9DC6CCD4F11F}" type="datetimeFigureOut">
              <a:rPr lang="es-CO" smtClean="0"/>
              <a:t>1/04/2025</a:t>
            </a:fld>
            <a:endParaRPr lang="es-CO"/>
          </a:p>
        </p:txBody>
      </p:sp>
      <p:sp>
        <p:nvSpPr>
          <p:cNvPr id="6" name="Marcador de pie de página 5">
            <a:extLst>
              <a:ext uri="{FF2B5EF4-FFF2-40B4-BE49-F238E27FC236}">
                <a16:creationId xmlns:a16="http://schemas.microsoft.com/office/drawing/2014/main" id="{CE2DEE75-273D-DE4E-9C70-64CF4BBA65C8}"/>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881919F2-EF42-8342-A52C-E0984659639B}"/>
              </a:ext>
            </a:extLst>
          </p:cNvPr>
          <p:cNvSpPr>
            <a:spLocks noGrp="1"/>
          </p:cNvSpPr>
          <p:nvPr>
            <p:ph type="sldNum" sz="quarter" idx="12"/>
          </p:nvPr>
        </p:nvSpPr>
        <p:spPr/>
        <p:txBody>
          <a:bodyPr/>
          <a:lstStyle/>
          <a:p>
            <a:fld id="{86CB4B4D-7CA3-9044-876B-883B54F8677D}" type="slidenum">
              <a:rPr lang="es-CO" smtClean="0"/>
              <a:t>‹Nº›</a:t>
            </a:fld>
            <a:endParaRPr lang="es-CO"/>
          </a:p>
        </p:txBody>
      </p:sp>
    </p:spTree>
    <p:extLst>
      <p:ext uri="{BB962C8B-B14F-4D97-AF65-F5344CB8AC3E}">
        <p14:creationId xmlns:p14="http://schemas.microsoft.com/office/powerpoint/2010/main" val="297902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E08212-BFCD-CE44-B60E-17420E3DA6F5}"/>
              </a:ext>
            </a:extLst>
          </p:cNvPr>
          <p:cNvSpPr>
            <a:spLocks noGrp="1"/>
          </p:cNvSpPr>
          <p:nvPr>
            <p:ph type="title"/>
          </p:nvPr>
        </p:nvSpPr>
        <p:spPr>
          <a:xfrm>
            <a:off x="1679577" y="914400"/>
            <a:ext cx="7864474" cy="3200400"/>
          </a:xfrm>
        </p:spPr>
        <p:txBody>
          <a:bodyPr anchor="b"/>
          <a:lstStyle>
            <a:lvl1pPr>
              <a:defRPr sz="64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2208137F-B022-D24F-9AFA-1C59EEC30306}"/>
              </a:ext>
            </a:extLst>
          </p:cNvPr>
          <p:cNvSpPr>
            <a:spLocks noGrp="1"/>
          </p:cNvSpPr>
          <p:nvPr>
            <p:ph type="pic" idx="1"/>
          </p:nvPr>
        </p:nvSpPr>
        <p:spPr>
          <a:xfrm>
            <a:off x="10366376" y="1974851"/>
            <a:ext cx="12344400"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2F605BD9-05D1-2D44-80CA-B152813BF764}"/>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E760ACB-EE32-8649-83D3-EFCAEDFD2194}"/>
              </a:ext>
            </a:extLst>
          </p:cNvPr>
          <p:cNvSpPr>
            <a:spLocks noGrp="1"/>
          </p:cNvSpPr>
          <p:nvPr>
            <p:ph type="dt" sz="half" idx="10"/>
          </p:nvPr>
        </p:nvSpPr>
        <p:spPr/>
        <p:txBody>
          <a:bodyPr/>
          <a:lstStyle/>
          <a:p>
            <a:fld id="{372528AE-560C-384C-AA93-9DC6CCD4F11F}" type="datetimeFigureOut">
              <a:rPr lang="es-CO" smtClean="0"/>
              <a:t>1/04/2025</a:t>
            </a:fld>
            <a:endParaRPr lang="es-CO"/>
          </a:p>
        </p:txBody>
      </p:sp>
      <p:sp>
        <p:nvSpPr>
          <p:cNvPr id="6" name="Marcador de pie de página 5">
            <a:extLst>
              <a:ext uri="{FF2B5EF4-FFF2-40B4-BE49-F238E27FC236}">
                <a16:creationId xmlns:a16="http://schemas.microsoft.com/office/drawing/2014/main" id="{B95A8A40-3C9B-4E40-A26F-5FEA406E269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ED4D861F-65A2-B342-9BDB-6790F7BB2CED}"/>
              </a:ext>
            </a:extLst>
          </p:cNvPr>
          <p:cNvSpPr>
            <a:spLocks noGrp="1"/>
          </p:cNvSpPr>
          <p:nvPr>
            <p:ph type="sldNum" sz="quarter" idx="12"/>
          </p:nvPr>
        </p:nvSpPr>
        <p:spPr/>
        <p:txBody>
          <a:bodyPr/>
          <a:lstStyle/>
          <a:p>
            <a:fld id="{86CB4B4D-7CA3-9044-876B-883B54F8677D}" type="slidenum">
              <a:rPr lang="es-CO" smtClean="0"/>
              <a:t>‹Nº›</a:t>
            </a:fld>
            <a:endParaRPr lang="es-CO"/>
          </a:p>
        </p:txBody>
      </p:sp>
    </p:spTree>
    <p:extLst>
      <p:ext uri="{BB962C8B-B14F-4D97-AF65-F5344CB8AC3E}">
        <p14:creationId xmlns:p14="http://schemas.microsoft.com/office/powerpoint/2010/main" val="2292751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alphaModFix amt="36000"/>
            <a:lum/>
          </a:blip>
          <a:srcRect/>
          <a:stretch>
            <a:fillRect l="-12000" r="-12000"/>
          </a:stretch>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648C51F7-C9A5-2149-907F-8F9A29F62381}"/>
              </a:ext>
            </a:extLst>
          </p:cNvPr>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278A53-4844-C047-9A99-BF2C2CDC8014}"/>
              </a:ext>
            </a:extLst>
          </p:cNvPr>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E72F1B0-6E57-2242-97F4-6E6DB351151D}"/>
              </a:ext>
            </a:extLst>
          </p:cNvPr>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372528AE-560C-384C-AA93-9DC6CCD4F11F}" type="datetimeFigureOut">
              <a:rPr lang="es-CO" smtClean="0"/>
              <a:t>1/04/2025</a:t>
            </a:fld>
            <a:endParaRPr lang="es-CO"/>
          </a:p>
        </p:txBody>
      </p:sp>
      <p:sp>
        <p:nvSpPr>
          <p:cNvPr id="5" name="Marcador de pie de página 4">
            <a:extLst>
              <a:ext uri="{FF2B5EF4-FFF2-40B4-BE49-F238E27FC236}">
                <a16:creationId xmlns:a16="http://schemas.microsoft.com/office/drawing/2014/main" id="{51AC5C0E-25EC-4642-B10C-5DACDCD7AC7C}"/>
              </a:ext>
            </a:extLst>
          </p:cNvPr>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99D8D31A-F385-8A44-B0B4-8BC674E07B8D}"/>
              </a:ext>
            </a:extLst>
          </p:cNvPr>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86CB4B4D-7CA3-9044-876B-883B54F8677D}" type="slidenum">
              <a:rPr lang="es-CO" smtClean="0"/>
              <a:t>‹Nº›</a:t>
            </a:fld>
            <a:endParaRPr lang="es-CO"/>
          </a:p>
        </p:txBody>
      </p:sp>
    </p:spTree>
    <p:extLst>
      <p:ext uri="{BB962C8B-B14F-4D97-AF65-F5344CB8AC3E}">
        <p14:creationId xmlns:p14="http://schemas.microsoft.com/office/powerpoint/2010/main" val="1865061344"/>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s-CO"/>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lumesserschmidt.github.io/stats_CoronaNet/other_outlier.html"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youtu.be/h04YX0r0W_Y"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youtu.be/YpqUbirqFxQ"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youtu.be/YpqUbirqFxQ"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youtu.be/YpqUbirqFxQ" TargetMode="External"/><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youtu.be/YpqUbirqFxQ"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youtu.be/ACN29i_fqkk"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youtu.be/ACN29i_fqkk"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youtu.be/ACN29i_fqkk"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26.xml.rels><?xml version="1.0" encoding="UTF-8" standalone="yes"?>
<Relationships xmlns="http://schemas.openxmlformats.org/package/2006/relationships"><Relationship Id="rId3" Type="http://schemas.openxmlformats.org/officeDocument/2006/relationships/hyperlink" Target="https://www.pexels.com/photo/photo-of-woman-using-laptop-3747446/" TargetMode="External"/><Relationship Id="rId2" Type="http://schemas.openxmlformats.org/officeDocument/2006/relationships/image" Target="../media/image15.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hyperlink" Target="https://www.pexels.com/photo/woman-in-white-dress-shirt-doing-a-presentation-9034987/"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www.imf.org/en/Publications/fandd/issues/2022/03/Global-inequalities-Stanley"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hyperlink" Target="https://www.imf.org/en/Publications/fandd/issues/2022/03/Global-inequalities-Stanley"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medium.com/@agarwal.vishal819/outlier-detection-with-boxplots-1b6757fafa21"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cxl.com/blog/outlier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0000"/>
            <a:lum/>
          </a:blip>
          <a:srcRect/>
          <a:stretch>
            <a:fillRect l="-12000" r="-12000"/>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33A39AD-7D8F-72E5-5101-6C93C0C2D611}"/>
              </a:ext>
            </a:extLst>
          </p:cNvPr>
          <p:cNvSpPr txBox="1">
            <a:spLocks/>
          </p:cNvSpPr>
          <p:nvPr/>
        </p:nvSpPr>
        <p:spPr bwMode="auto">
          <a:xfrm>
            <a:off x="13013267" y="3564406"/>
            <a:ext cx="11099800" cy="35881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ctr"/>
          <a:lstStyle>
            <a:lvl1pPr>
              <a:spcBef>
                <a:spcPct val="20000"/>
              </a:spcBef>
              <a:buFont typeface="Arial" panose="020B0604020202020204" pitchFamily="34" charset="0"/>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9pPr>
          </a:lstStyle>
          <a:p>
            <a:pPr algn="l">
              <a:spcAft>
                <a:spcPts val="750"/>
              </a:spcAft>
              <a:buNone/>
            </a:pPr>
            <a:r>
              <a:rPr lang="es-ES" sz="9000" b="1" i="0" dirty="0">
                <a:effectLst/>
                <a:latin typeface="Roboto" panose="02000000000000000000" pitchFamily="2" charset="0"/>
              </a:rPr>
              <a:t>Diplomado en</a:t>
            </a:r>
          </a:p>
          <a:p>
            <a:pPr algn="l">
              <a:spcAft>
                <a:spcPts val="750"/>
              </a:spcAft>
              <a:buNone/>
            </a:pPr>
            <a:r>
              <a:rPr lang="es-ES" sz="9000" b="1" i="0" dirty="0">
                <a:effectLst/>
                <a:latin typeface="Roboto" panose="02000000000000000000" pitchFamily="2" charset="0"/>
              </a:rPr>
              <a:t>Métodos Estadísticos para el Análisis de Datos</a:t>
            </a:r>
          </a:p>
          <a:p>
            <a:pPr algn="l">
              <a:spcAft>
                <a:spcPts val="750"/>
              </a:spcAft>
              <a:buNone/>
            </a:pPr>
            <a:r>
              <a:rPr lang="es-ES" sz="5400" b="1" dirty="0">
                <a:latin typeface="Roboto" panose="02000000000000000000" pitchFamily="2" charset="0"/>
              </a:rPr>
              <a:t>Dirección de educación continua</a:t>
            </a:r>
            <a:endParaRPr lang="es-ES" sz="5400" b="1" i="0" dirty="0">
              <a:effectLst/>
              <a:latin typeface="Roboto" panose="02000000000000000000" pitchFamily="2" charset="0"/>
            </a:endParaRPr>
          </a:p>
        </p:txBody>
      </p:sp>
      <p:pic>
        <p:nvPicPr>
          <p:cNvPr id="4" name="Imagen 3" descr="Logotipo, nombre de la empresa&#10;&#10;El contenido generado por IA puede ser incorrecto.">
            <a:extLst>
              <a:ext uri="{FF2B5EF4-FFF2-40B4-BE49-F238E27FC236}">
                <a16:creationId xmlns:a16="http://schemas.microsoft.com/office/drawing/2014/main" id="{F81AB835-A851-5E14-4319-26EC380659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5533" y="2064880"/>
            <a:ext cx="9981602" cy="6587187"/>
          </a:xfrm>
          <a:prstGeom prst="rect">
            <a:avLst/>
          </a:prstGeom>
        </p:spPr>
      </p:pic>
    </p:spTree>
    <p:extLst>
      <p:ext uri="{BB962C8B-B14F-4D97-AF65-F5344CB8AC3E}">
        <p14:creationId xmlns:p14="http://schemas.microsoft.com/office/powerpoint/2010/main" val="966294856"/>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CCA43-85C1-8E49-94F6-F43C7F323E75}"/>
              </a:ext>
            </a:extLst>
          </p:cNvPr>
          <p:cNvSpPr>
            <a:spLocks noGrp="1"/>
          </p:cNvSpPr>
          <p:nvPr>
            <p:ph type="title"/>
          </p:nvPr>
        </p:nvSpPr>
        <p:spPr/>
        <p:txBody>
          <a:bodyPr/>
          <a:lstStyle/>
          <a:p>
            <a:r>
              <a:rPr lang="en-CO"/>
              <a:t>Implicaciones</a:t>
            </a:r>
          </a:p>
        </p:txBody>
      </p:sp>
      <p:sp>
        <p:nvSpPr>
          <p:cNvPr id="3" name="Content Placeholder 2">
            <a:extLst>
              <a:ext uri="{FF2B5EF4-FFF2-40B4-BE49-F238E27FC236}">
                <a16:creationId xmlns:a16="http://schemas.microsoft.com/office/drawing/2014/main" id="{65FC68BF-C727-9048-B0FD-0BE3A4A42D57}"/>
              </a:ext>
            </a:extLst>
          </p:cNvPr>
          <p:cNvSpPr>
            <a:spLocks noGrp="1"/>
          </p:cNvSpPr>
          <p:nvPr>
            <p:ph idx="1"/>
          </p:nvPr>
        </p:nvSpPr>
        <p:spPr/>
        <p:txBody>
          <a:bodyPr/>
          <a:lstStyle/>
          <a:p>
            <a:pPr marL="0" indent="0">
              <a:buNone/>
            </a:pPr>
            <a:r>
              <a:rPr lang="en-CO" sz="4800"/>
              <a:t>Los datos atípicos afectan fundamentalmente los estadísticos:</a:t>
            </a:r>
          </a:p>
          <a:p>
            <a:r>
              <a:rPr lang="en-CO" sz="4800"/>
              <a:t>Las correlaciones</a:t>
            </a:r>
          </a:p>
          <a:p>
            <a:r>
              <a:rPr lang="en-CO" sz="4800"/>
              <a:t>Las medidas de tendencia central (como el promedio)</a:t>
            </a:r>
          </a:p>
          <a:p>
            <a:r>
              <a:rPr lang="en-CO" sz="4800"/>
              <a:t>Las medidas de distribución pueden verse afectadas</a:t>
            </a:r>
          </a:p>
          <a:p>
            <a:endParaRPr lang="en-CO" sz="4800"/>
          </a:p>
          <a:p>
            <a:pPr marL="0" indent="0">
              <a:buNone/>
            </a:pPr>
            <a:r>
              <a:rPr lang="en-CO" sz="4800"/>
              <a:t>Decidir cómo emplear datos atípicos puede afectar las conclusiones de un análisis.</a:t>
            </a:r>
          </a:p>
        </p:txBody>
      </p:sp>
    </p:spTree>
    <p:extLst>
      <p:ext uri="{BB962C8B-B14F-4D97-AF65-F5344CB8AC3E}">
        <p14:creationId xmlns:p14="http://schemas.microsoft.com/office/powerpoint/2010/main" val="22558751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BABDF-17AE-7444-96B4-4EB567C5A315}"/>
              </a:ext>
            </a:extLst>
          </p:cNvPr>
          <p:cNvSpPr>
            <a:spLocks noGrp="1"/>
          </p:cNvSpPr>
          <p:nvPr>
            <p:ph type="title"/>
          </p:nvPr>
        </p:nvSpPr>
        <p:spPr/>
        <p:txBody>
          <a:bodyPr/>
          <a:lstStyle/>
          <a:p>
            <a:endParaRPr lang="en-CO"/>
          </a:p>
        </p:txBody>
      </p:sp>
      <p:sp>
        <p:nvSpPr>
          <p:cNvPr id="3" name="Content Placeholder 2">
            <a:extLst>
              <a:ext uri="{FF2B5EF4-FFF2-40B4-BE49-F238E27FC236}">
                <a16:creationId xmlns:a16="http://schemas.microsoft.com/office/drawing/2014/main" id="{52974430-66C7-CE47-9A84-E3582E245411}"/>
              </a:ext>
            </a:extLst>
          </p:cNvPr>
          <p:cNvSpPr>
            <a:spLocks noGrp="1"/>
          </p:cNvSpPr>
          <p:nvPr>
            <p:ph idx="1"/>
          </p:nvPr>
        </p:nvSpPr>
        <p:spPr>
          <a:xfrm>
            <a:off x="4762500" y="11712102"/>
            <a:ext cx="16459200" cy="1705448"/>
          </a:xfrm>
        </p:spPr>
        <p:txBody>
          <a:bodyPr/>
          <a:lstStyle/>
          <a:p>
            <a:pPr marL="0" indent="0" algn="ctr">
              <a:buNone/>
            </a:pPr>
            <a:r>
              <a:rPr lang="en-CO">
                <a:solidFill>
                  <a:schemeClr val="tx1">
                    <a:lumMod val="65000"/>
                    <a:lumOff val="35000"/>
                  </a:schemeClr>
                </a:solidFill>
              </a:rPr>
              <a:t>Relación entre dos variables </a:t>
            </a:r>
            <a:r>
              <a:rPr lang="en-CO" b="1">
                <a:solidFill>
                  <a:schemeClr val="tx1">
                    <a:lumMod val="65000"/>
                    <a:lumOff val="35000"/>
                  </a:schemeClr>
                </a:solidFill>
              </a:rPr>
              <a:t>con y sin </a:t>
            </a:r>
            <a:r>
              <a:rPr lang="en-CO" i="1">
                <a:solidFill>
                  <a:schemeClr val="tx1">
                    <a:lumMod val="65000"/>
                    <a:lumOff val="35000"/>
                  </a:schemeClr>
                </a:solidFill>
              </a:rPr>
              <a:t>outliers</a:t>
            </a:r>
            <a:r>
              <a:rPr lang="en-CO">
                <a:solidFill>
                  <a:schemeClr val="tx1">
                    <a:lumMod val="65000"/>
                    <a:lumOff val="35000"/>
                  </a:schemeClr>
                </a:solidFill>
              </a:rPr>
              <a:t>.</a:t>
            </a:r>
            <a:endParaRPr lang="en-CO" i="1">
              <a:solidFill>
                <a:schemeClr val="tx1">
                  <a:lumMod val="65000"/>
                  <a:lumOff val="35000"/>
                </a:schemeClr>
              </a:solidFill>
            </a:endParaRPr>
          </a:p>
        </p:txBody>
      </p:sp>
      <p:pic>
        <p:nvPicPr>
          <p:cNvPr id="8194" name="Picture 2">
            <a:extLst>
              <a:ext uri="{FF2B5EF4-FFF2-40B4-BE49-F238E27FC236}">
                <a16:creationId xmlns:a16="http://schemas.microsoft.com/office/drawing/2014/main" id="{A9C12B95-7AF4-C04B-B170-7D1DDD0AD0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2286000"/>
            <a:ext cx="18288000" cy="9144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DF01A57-12CB-7346-89D0-92A4966DB18C}"/>
              </a:ext>
            </a:extLst>
          </p:cNvPr>
          <p:cNvSpPr txBox="1"/>
          <p:nvPr/>
        </p:nvSpPr>
        <p:spPr>
          <a:xfrm>
            <a:off x="14993567" y="12762690"/>
            <a:ext cx="5797686" cy="523220"/>
          </a:xfrm>
          <a:prstGeom prst="rect">
            <a:avLst/>
          </a:prstGeom>
        </p:spPr>
        <p:txBody>
          <a:bodyPr wrap="square" rtlCol="0">
            <a:spAutoFit/>
          </a:bodyPr>
          <a:lstStyle/>
          <a:p>
            <a:pPr algn="r" defTabSz="1828800">
              <a:spcBef>
                <a:spcPct val="20000"/>
              </a:spcBef>
            </a:pPr>
            <a:r>
              <a:rPr lang="en-CO" sz="2800">
                <a:solidFill>
                  <a:schemeClr val="bg1"/>
                </a:solidFill>
                <a:latin typeface="Arial" pitchFamily="34" charset="0"/>
                <a:cs typeface="Arial" pitchFamily="34" charset="0"/>
                <a:hlinkClick r:id="rId3">
                  <a:extLst>
                    <a:ext uri="{A12FA001-AC4F-418D-AE19-62706E023703}">
                      <ahyp:hlinkClr xmlns:ahyp="http://schemas.microsoft.com/office/drawing/2018/hyperlinkcolor" val="tx"/>
                    </a:ext>
                  </a:extLst>
                </a:hlinkClick>
              </a:rPr>
              <a:t>CoronaNet</a:t>
            </a:r>
            <a:endParaRPr lang="en-CO" sz="280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34785276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3E756-BB3B-134C-9912-7A5DE7C5C1BD}"/>
              </a:ext>
            </a:extLst>
          </p:cNvPr>
          <p:cNvSpPr>
            <a:spLocks noGrp="1"/>
          </p:cNvSpPr>
          <p:nvPr>
            <p:ph type="title"/>
          </p:nvPr>
        </p:nvSpPr>
        <p:spPr/>
        <p:txBody>
          <a:bodyPr/>
          <a:lstStyle/>
          <a:p>
            <a:r>
              <a:rPr lang="en-CO"/>
              <a:t>Cuando veamos datos atípicos</a:t>
            </a:r>
          </a:p>
        </p:txBody>
      </p:sp>
      <p:sp>
        <p:nvSpPr>
          <p:cNvPr id="3" name="Content Placeholder 2">
            <a:extLst>
              <a:ext uri="{FF2B5EF4-FFF2-40B4-BE49-F238E27FC236}">
                <a16:creationId xmlns:a16="http://schemas.microsoft.com/office/drawing/2014/main" id="{F5223591-D613-BA46-BD4A-1D5690692C64}"/>
              </a:ext>
            </a:extLst>
          </p:cNvPr>
          <p:cNvSpPr>
            <a:spLocks noGrp="1"/>
          </p:cNvSpPr>
          <p:nvPr>
            <p:ph idx="1"/>
          </p:nvPr>
        </p:nvSpPr>
        <p:spPr>
          <a:xfrm>
            <a:off x="4323588" y="4000500"/>
            <a:ext cx="16459200" cy="9051924"/>
          </a:xfrm>
        </p:spPr>
        <p:txBody>
          <a:bodyPr/>
          <a:lstStyle/>
          <a:p>
            <a:pPr marL="0" indent="0">
              <a:buNone/>
            </a:pPr>
            <a:r>
              <a:rPr lang="en-CO" sz="4800"/>
              <a:t>Clave considerar: ¿Por qué observamos estos datos?</a:t>
            </a:r>
          </a:p>
          <a:p>
            <a:pPr lvl="1"/>
            <a:r>
              <a:rPr lang="en-CO" sz="4000"/>
              <a:t>¿Es un tema de </a:t>
            </a:r>
            <a:r>
              <a:rPr lang="en-CO" sz="4000" b="1"/>
              <a:t>limitación en la medición</a:t>
            </a:r>
            <a:r>
              <a:rPr lang="en-CO" sz="4000"/>
              <a:t>? </a:t>
            </a:r>
          </a:p>
          <a:p>
            <a:pPr marL="914400" lvl="1" indent="0">
              <a:buNone/>
            </a:pPr>
            <a:r>
              <a:rPr lang="en-CO" sz="4000" i="1"/>
              <a:t>(El sensor de medición se vuelve loco cuando llueve)</a:t>
            </a:r>
          </a:p>
          <a:p>
            <a:pPr lvl="1"/>
            <a:r>
              <a:rPr lang="en-CO" sz="4000"/>
              <a:t>¿Es un tema de de una observación válida pero </a:t>
            </a:r>
            <a:r>
              <a:rPr lang="en-CO" sz="4000" b="1"/>
              <a:t>sistemáticamente diferente </a:t>
            </a:r>
            <a:r>
              <a:rPr lang="en-CO" sz="4000"/>
              <a:t>a las demás? </a:t>
            </a:r>
          </a:p>
          <a:p>
            <a:pPr marL="914400" lvl="1" indent="0">
              <a:buNone/>
            </a:pPr>
            <a:r>
              <a:rPr lang="en-CO" sz="4000" i="1"/>
              <a:t>(Este punto está muy cerca de un punto de actividad volcánica)</a:t>
            </a:r>
          </a:p>
          <a:p>
            <a:pPr lvl="1"/>
            <a:r>
              <a:rPr lang="en-CO" sz="4000"/>
              <a:t>¿Se trata de un </a:t>
            </a:r>
            <a:r>
              <a:rPr lang="en-CO" sz="4000" b="1"/>
              <a:t>patrón sistemático </a:t>
            </a:r>
            <a:r>
              <a:rPr lang="en-CO" sz="4000"/>
              <a:t>presente en otros estudios?</a:t>
            </a:r>
          </a:p>
          <a:p>
            <a:pPr marL="914400" lvl="1" indent="0">
              <a:buNone/>
            </a:pPr>
            <a:r>
              <a:rPr lang="en-CO" sz="4000" i="1"/>
              <a:t>(ver diapositiva siguiente)</a:t>
            </a:r>
          </a:p>
          <a:p>
            <a:endParaRPr lang="en-CO" sz="4800"/>
          </a:p>
        </p:txBody>
      </p:sp>
    </p:spTree>
    <p:extLst>
      <p:ext uri="{BB962C8B-B14F-4D97-AF65-F5344CB8AC3E}">
        <p14:creationId xmlns:p14="http://schemas.microsoft.com/office/powerpoint/2010/main" val="2662766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B0404-9272-8A4F-932C-A887FD47AEB0}"/>
              </a:ext>
            </a:extLst>
          </p:cNvPr>
          <p:cNvSpPr>
            <a:spLocks noGrp="1"/>
          </p:cNvSpPr>
          <p:nvPr>
            <p:ph type="title"/>
          </p:nvPr>
        </p:nvSpPr>
        <p:spPr>
          <a:xfrm>
            <a:off x="3962400" y="1714500"/>
            <a:ext cx="16459200" cy="2286000"/>
          </a:xfrm>
        </p:spPr>
        <p:txBody>
          <a:bodyPr/>
          <a:lstStyle/>
          <a:p>
            <a:r>
              <a:rPr lang="en-CO"/>
              <a:t>Cuando lo atípico es lo deseado</a:t>
            </a:r>
          </a:p>
        </p:txBody>
      </p:sp>
      <p:sp>
        <p:nvSpPr>
          <p:cNvPr id="3" name="Content Placeholder 2">
            <a:extLst>
              <a:ext uri="{FF2B5EF4-FFF2-40B4-BE49-F238E27FC236}">
                <a16:creationId xmlns:a16="http://schemas.microsoft.com/office/drawing/2014/main" id="{C5A599ED-AB5F-5A40-AE91-CD82BC4672F1}"/>
              </a:ext>
            </a:extLst>
          </p:cNvPr>
          <p:cNvSpPr>
            <a:spLocks noGrp="1"/>
          </p:cNvSpPr>
          <p:nvPr>
            <p:ph idx="1"/>
          </p:nvPr>
        </p:nvSpPr>
        <p:spPr>
          <a:xfrm>
            <a:off x="3486912" y="3820882"/>
            <a:ext cx="17734788" cy="9051924"/>
          </a:xfrm>
        </p:spPr>
        <p:txBody>
          <a:bodyPr/>
          <a:lstStyle/>
          <a:p>
            <a:r>
              <a:rPr lang="en-CO" sz="4800" dirty="0"/>
              <a:t>En ocasiones justamente el “dato atípico” es el que queremos identificar (campo de detección de anomalías):</a:t>
            </a:r>
          </a:p>
          <a:p>
            <a:pPr lvl="1"/>
            <a:r>
              <a:rPr lang="en-CO" sz="4000" dirty="0"/>
              <a:t>Detección de fraude financiero:</a:t>
            </a:r>
          </a:p>
          <a:p>
            <a:pPr lvl="2"/>
            <a:r>
              <a:rPr lang="en-CO" sz="3600" dirty="0"/>
              <a:t>Transacciones atípicas de hecho comunican algo sobre un cambio en el comportamiento del usuario. Podría ser fraude.</a:t>
            </a:r>
          </a:p>
          <a:p>
            <a:pPr lvl="1"/>
            <a:r>
              <a:rPr lang="en-CO" sz="4000" dirty="0"/>
              <a:t>Resolución de entidades</a:t>
            </a:r>
          </a:p>
          <a:p>
            <a:pPr lvl="2"/>
            <a:r>
              <a:rPr lang="en-CO" sz="3600" dirty="0"/>
              <a:t>Queremos identificar a una entidad a través de múltiples ob</a:t>
            </a:r>
            <a:r>
              <a:rPr lang="es-ES" sz="3600" dirty="0"/>
              <a:t>s</a:t>
            </a:r>
            <a:r>
              <a:rPr lang="en-CO" sz="3600" dirty="0"/>
              <a:t>ervaciones (trabajador de alto desempeño a través de múltiples registros no identificados).</a:t>
            </a:r>
          </a:p>
          <a:p>
            <a:r>
              <a:rPr lang="en-CO" sz="5200" dirty="0"/>
              <a:t>Estas son </a:t>
            </a:r>
            <a:r>
              <a:rPr lang="es-ES" sz="5200" dirty="0"/>
              <a:t>situaciones que ameritan la aplicación de técnicas que están mas allá del alcance de </a:t>
            </a:r>
            <a:r>
              <a:rPr lang="en-CO" sz="5200" dirty="0"/>
              <a:t>esta clase.</a:t>
            </a:r>
          </a:p>
        </p:txBody>
      </p:sp>
      <p:sp>
        <p:nvSpPr>
          <p:cNvPr id="4" name="TextBox 3">
            <a:extLst>
              <a:ext uri="{FF2B5EF4-FFF2-40B4-BE49-F238E27FC236}">
                <a16:creationId xmlns:a16="http://schemas.microsoft.com/office/drawing/2014/main" id="{B5CE3055-C7C7-1D46-9C4F-D0FA4CAB7609}"/>
              </a:ext>
            </a:extLst>
          </p:cNvPr>
          <p:cNvSpPr txBox="1"/>
          <p:nvPr/>
        </p:nvSpPr>
        <p:spPr>
          <a:xfrm>
            <a:off x="4293141" y="12334672"/>
            <a:ext cx="3181705" cy="523220"/>
          </a:xfrm>
          <a:prstGeom prst="rect">
            <a:avLst/>
          </a:prstGeom>
        </p:spPr>
        <p:txBody>
          <a:bodyPr wrap="none" rtlCol="0">
            <a:spAutoFit/>
          </a:bodyPr>
          <a:lstStyle/>
          <a:p>
            <a:pPr defTabSz="1828800">
              <a:spcBef>
                <a:spcPct val="20000"/>
              </a:spcBef>
            </a:pPr>
            <a:r>
              <a:rPr lang="en-CO" sz="2800">
                <a:solidFill>
                  <a:schemeClr val="bg1"/>
                </a:solidFill>
                <a:latin typeface="Arial" pitchFamily="34" charset="0"/>
                <a:cs typeface="Arial" pitchFamily="34" charset="0"/>
                <a:hlinkClick r:id="rId2">
                  <a:extLst>
                    <a:ext uri="{A12FA001-AC4F-418D-AE19-62706E023703}">
                      <ahyp:hlinkClr xmlns:ahyp="http://schemas.microsoft.com/office/drawing/2018/hyperlinkcolor" val="tx"/>
                    </a:ext>
                  </a:extLst>
                </a:hlinkClick>
              </a:rPr>
              <a:t>Factspan Analytics</a:t>
            </a:r>
            <a:endParaRPr lang="en-CO" sz="280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28392615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B8D23-B506-5D48-A58D-1B066E2F02F2}"/>
              </a:ext>
            </a:extLst>
          </p:cNvPr>
          <p:cNvSpPr>
            <a:spLocks noGrp="1"/>
          </p:cNvSpPr>
          <p:nvPr>
            <p:ph type="title"/>
          </p:nvPr>
        </p:nvSpPr>
        <p:spPr/>
        <p:txBody>
          <a:bodyPr/>
          <a:lstStyle/>
          <a:p>
            <a:r>
              <a:rPr lang="en-CO" i="1"/>
              <a:t>Missing data</a:t>
            </a:r>
          </a:p>
        </p:txBody>
      </p:sp>
      <p:sp>
        <p:nvSpPr>
          <p:cNvPr id="3" name="Text Placeholder 2">
            <a:extLst>
              <a:ext uri="{FF2B5EF4-FFF2-40B4-BE49-F238E27FC236}">
                <a16:creationId xmlns:a16="http://schemas.microsoft.com/office/drawing/2014/main" id="{B11A09FF-D98B-7549-9212-D851BABD7D3E}"/>
              </a:ext>
            </a:extLst>
          </p:cNvPr>
          <p:cNvSpPr>
            <a:spLocks noGrp="1"/>
          </p:cNvSpPr>
          <p:nvPr>
            <p:ph type="body" idx="1"/>
          </p:nvPr>
        </p:nvSpPr>
        <p:spPr/>
        <p:txBody>
          <a:bodyPr/>
          <a:lstStyle/>
          <a:p>
            <a:r>
              <a:rPr lang="en-CO"/>
              <a:t>Lidiar con lo que no se ve…</a:t>
            </a:r>
          </a:p>
        </p:txBody>
      </p:sp>
    </p:spTree>
    <p:extLst>
      <p:ext uri="{BB962C8B-B14F-4D97-AF65-F5344CB8AC3E}">
        <p14:creationId xmlns:p14="http://schemas.microsoft.com/office/powerpoint/2010/main" val="2130393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486B1-F158-E54A-975E-EB74E12D4C2D}"/>
              </a:ext>
            </a:extLst>
          </p:cNvPr>
          <p:cNvSpPr>
            <a:spLocks noGrp="1"/>
          </p:cNvSpPr>
          <p:nvPr>
            <p:ph type="title"/>
          </p:nvPr>
        </p:nvSpPr>
        <p:spPr/>
        <p:txBody>
          <a:bodyPr/>
          <a:lstStyle/>
          <a:p>
            <a:r>
              <a:rPr lang="en-CO"/>
              <a:t>Pregunta</a:t>
            </a:r>
          </a:p>
        </p:txBody>
      </p:sp>
      <p:sp>
        <p:nvSpPr>
          <p:cNvPr id="5" name="Content Placeholder 2">
            <a:extLst>
              <a:ext uri="{FF2B5EF4-FFF2-40B4-BE49-F238E27FC236}">
                <a16:creationId xmlns:a16="http://schemas.microsoft.com/office/drawing/2014/main" id="{A0A8187F-BADC-2349-9BA8-B5224A255697}"/>
              </a:ext>
            </a:extLst>
          </p:cNvPr>
          <p:cNvSpPr txBox="1">
            <a:spLocks/>
          </p:cNvSpPr>
          <p:nvPr/>
        </p:nvSpPr>
        <p:spPr bwMode="auto">
          <a:xfrm>
            <a:off x="11452699" y="3027642"/>
            <a:ext cx="8168802" cy="72738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182880" bIns="91440" numCol="1" anchor="t" anchorCtr="0" compatLnSpc="1">
            <a:prstTxWarp prst="textNoShape">
              <a:avLst/>
            </a:prstTxWarp>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O" sz="4800"/>
              <a:t>Esta es la lista de los niños del curso transición.</a:t>
            </a:r>
          </a:p>
          <a:p>
            <a:r>
              <a:rPr lang="en-CO" sz="4800"/>
              <a:t>A todos los niños que van a la primera clase se les toma la temperatura.</a:t>
            </a:r>
          </a:p>
          <a:p>
            <a:r>
              <a:rPr lang="en-CO" sz="4800"/>
              <a:t>¿Cuál es la temperatura promedio del curso?</a:t>
            </a:r>
          </a:p>
        </p:txBody>
      </p:sp>
      <p:sp>
        <p:nvSpPr>
          <p:cNvPr id="6" name="TextBox 5">
            <a:extLst>
              <a:ext uri="{FF2B5EF4-FFF2-40B4-BE49-F238E27FC236}">
                <a16:creationId xmlns:a16="http://schemas.microsoft.com/office/drawing/2014/main" id="{0D03B5CD-9217-7449-9EC8-311EF25678C0}"/>
              </a:ext>
            </a:extLst>
          </p:cNvPr>
          <p:cNvSpPr txBox="1"/>
          <p:nvPr/>
        </p:nvSpPr>
        <p:spPr>
          <a:xfrm>
            <a:off x="5997285" y="12222877"/>
            <a:ext cx="11322998" cy="523220"/>
          </a:xfrm>
          <a:prstGeom prst="rect">
            <a:avLst/>
          </a:prstGeom>
        </p:spPr>
        <p:txBody>
          <a:bodyPr wrap="square" rtlCol="0">
            <a:spAutoFit/>
          </a:bodyPr>
          <a:lstStyle/>
          <a:p>
            <a:pPr defTabSz="1828800">
              <a:spcBef>
                <a:spcPct val="20000"/>
              </a:spcBef>
            </a:pPr>
            <a:r>
              <a:rPr lang="en-CO" sz="2800" b="1">
                <a:latin typeface="Arial" pitchFamily="34" charset="0"/>
                <a:cs typeface="Arial" pitchFamily="34" charset="0"/>
              </a:rPr>
              <a:t>Tomen 2 minutos para esciribr en el chat y hablamos</a:t>
            </a:r>
          </a:p>
        </p:txBody>
      </p:sp>
      <p:sp>
        <p:nvSpPr>
          <p:cNvPr id="7" name="Content Placeholder 6">
            <a:extLst>
              <a:ext uri="{FF2B5EF4-FFF2-40B4-BE49-F238E27FC236}">
                <a16:creationId xmlns:a16="http://schemas.microsoft.com/office/drawing/2014/main" id="{5C6CECAF-4D52-50DE-3D6B-6E01DE37E22C}"/>
              </a:ext>
            </a:extLst>
          </p:cNvPr>
          <p:cNvSpPr>
            <a:spLocks noGrp="1"/>
          </p:cNvSpPr>
          <p:nvPr>
            <p:ph idx="1"/>
          </p:nvPr>
        </p:nvSpPr>
        <p:spPr/>
        <p:txBody>
          <a:bodyPr/>
          <a:lstStyle/>
          <a:p>
            <a:endParaRPr lang="es-CO"/>
          </a:p>
        </p:txBody>
      </p:sp>
      <p:graphicFrame>
        <p:nvGraphicFramePr>
          <p:cNvPr id="8" name="Table 4">
            <a:extLst>
              <a:ext uri="{FF2B5EF4-FFF2-40B4-BE49-F238E27FC236}">
                <a16:creationId xmlns:a16="http://schemas.microsoft.com/office/drawing/2014/main" id="{BB9A7372-64A8-E1C8-4311-AAE4AA174035}"/>
              </a:ext>
            </a:extLst>
          </p:cNvPr>
          <p:cNvGraphicFramePr>
            <a:graphicFrameLocks/>
          </p:cNvGraphicFramePr>
          <p:nvPr>
            <p:extLst>
              <p:ext uri="{D42A27DB-BD31-4B8C-83A1-F6EECF244321}">
                <p14:modId xmlns:p14="http://schemas.microsoft.com/office/powerpoint/2010/main" val="2003174570"/>
              </p:ext>
            </p:extLst>
          </p:nvPr>
        </p:nvGraphicFramePr>
        <p:xfrm>
          <a:off x="1943100" y="5442268"/>
          <a:ext cx="7509350" cy="5120640"/>
        </p:xfrm>
        <a:graphic>
          <a:graphicData uri="http://schemas.openxmlformats.org/drawingml/2006/table">
            <a:tbl>
              <a:tblPr firstRow="1" bandRow="1">
                <a:tableStyleId>{5C22544A-7EE6-4342-B048-85BDC9FD1C3A}</a:tableStyleId>
              </a:tblPr>
              <a:tblGrid>
                <a:gridCol w="3754675">
                  <a:extLst>
                    <a:ext uri="{9D8B030D-6E8A-4147-A177-3AD203B41FA5}">
                      <a16:colId xmlns:a16="http://schemas.microsoft.com/office/drawing/2014/main" val="624349003"/>
                    </a:ext>
                  </a:extLst>
                </a:gridCol>
                <a:gridCol w="3754675">
                  <a:extLst>
                    <a:ext uri="{9D8B030D-6E8A-4147-A177-3AD203B41FA5}">
                      <a16:colId xmlns:a16="http://schemas.microsoft.com/office/drawing/2014/main" val="991883253"/>
                    </a:ext>
                  </a:extLst>
                </a:gridCol>
              </a:tblGrid>
              <a:tr h="370840">
                <a:tc>
                  <a:txBody>
                    <a:bodyPr/>
                    <a:lstStyle/>
                    <a:p>
                      <a:r>
                        <a:rPr lang="en-CO" dirty="0"/>
                        <a:t>Niño</a:t>
                      </a:r>
                    </a:p>
                  </a:txBody>
                  <a:tcPr/>
                </a:tc>
                <a:tc>
                  <a:txBody>
                    <a:bodyPr/>
                    <a:lstStyle/>
                    <a:p>
                      <a:r>
                        <a:rPr lang="en-CO"/>
                        <a:t>Temperatura</a:t>
                      </a:r>
                    </a:p>
                  </a:txBody>
                  <a:tcPr/>
                </a:tc>
                <a:extLst>
                  <a:ext uri="{0D108BD9-81ED-4DB2-BD59-A6C34878D82A}">
                    <a16:rowId xmlns:a16="http://schemas.microsoft.com/office/drawing/2014/main" val="328846178"/>
                  </a:ext>
                </a:extLst>
              </a:tr>
              <a:tr h="370840">
                <a:tc>
                  <a:txBody>
                    <a:bodyPr/>
                    <a:lstStyle/>
                    <a:p>
                      <a:r>
                        <a:rPr lang="en-CO"/>
                        <a:t>Carlitos</a:t>
                      </a:r>
                    </a:p>
                  </a:txBody>
                  <a:tcPr/>
                </a:tc>
                <a:tc>
                  <a:txBody>
                    <a:bodyPr/>
                    <a:lstStyle/>
                    <a:p>
                      <a:pPr algn="r" fontAlgn="b"/>
                      <a:endParaRPr lang="en-CO" sz="3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843197661"/>
                  </a:ext>
                </a:extLst>
              </a:tr>
              <a:tr h="370840">
                <a:tc>
                  <a:txBody>
                    <a:bodyPr/>
                    <a:lstStyle/>
                    <a:p>
                      <a:r>
                        <a:rPr lang="en-CO"/>
                        <a:t>Rosita</a:t>
                      </a:r>
                    </a:p>
                  </a:txBody>
                  <a:tcPr/>
                </a:tc>
                <a:tc>
                  <a:txBody>
                    <a:bodyPr/>
                    <a:lstStyle/>
                    <a:p>
                      <a:pPr algn="r" fontAlgn="b"/>
                      <a:r>
                        <a:rPr lang="en-CO" sz="3600" b="0" i="0" u="none" strike="noStrike" dirty="0">
                          <a:solidFill>
                            <a:srgbClr val="000000"/>
                          </a:solidFill>
                          <a:effectLst/>
                          <a:latin typeface="Calibri" panose="020F0502020204030204" pitchFamily="34" charset="0"/>
                        </a:rPr>
                        <a:t>30.4</a:t>
                      </a:r>
                    </a:p>
                  </a:txBody>
                  <a:tcPr marL="9525" marR="9525" marT="9525" marB="0" anchor="b"/>
                </a:tc>
                <a:extLst>
                  <a:ext uri="{0D108BD9-81ED-4DB2-BD59-A6C34878D82A}">
                    <a16:rowId xmlns:a16="http://schemas.microsoft.com/office/drawing/2014/main" val="1105559896"/>
                  </a:ext>
                </a:extLst>
              </a:tr>
              <a:tr h="370840">
                <a:tc>
                  <a:txBody>
                    <a:bodyPr/>
                    <a:lstStyle/>
                    <a:p>
                      <a:r>
                        <a:rPr lang="en-CO"/>
                        <a:t>María</a:t>
                      </a:r>
                    </a:p>
                  </a:txBody>
                  <a:tcPr/>
                </a:tc>
                <a:tc>
                  <a:txBody>
                    <a:bodyPr/>
                    <a:lstStyle/>
                    <a:p>
                      <a:pPr algn="r" fontAlgn="b"/>
                      <a:endParaRPr lang="en-CO" sz="3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40101348"/>
                  </a:ext>
                </a:extLst>
              </a:tr>
              <a:tr h="370840">
                <a:tc>
                  <a:txBody>
                    <a:bodyPr/>
                    <a:lstStyle/>
                    <a:p>
                      <a:r>
                        <a:rPr lang="en-CO"/>
                        <a:t>Julieta</a:t>
                      </a:r>
                    </a:p>
                  </a:txBody>
                  <a:tcPr/>
                </a:tc>
                <a:tc>
                  <a:txBody>
                    <a:bodyPr/>
                    <a:lstStyle/>
                    <a:p>
                      <a:pPr algn="r" fontAlgn="b"/>
                      <a:r>
                        <a:rPr lang="en-CO" sz="3600" b="0" i="0" u="none" strike="noStrike">
                          <a:solidFill>
                            <a:srgbClr val="000000"/>
                          </a:solidFill>
                          <a:effectLst/>
                          <a:latin typeface="Calibri" panose="020F0502020204030204" pitchFamily="34" charset="0"/>
                        </a:rPr>
                        <a:t>30.2</a:t>
                      </a:r>
                    </a:p>
                  </a:txBody>
                  <a:tcPr marL="9525" marR="9525" marT="9525" marB="0" anchor="b"/>
                </a:tc>
                <a:extLst>
                  <a:ext uri="{0D108BD9-81ED-4DB2-BD59-A6C34878D82A}">
                    <a16:rowId xmlns:a16="http://schemas.microsoft.com/office/drawing/2014/main" val="733431780"/>
                  </a:ext>
                </a:extLst>
              </a:tr>
              <a:tr h="370840">
                <a:tc>
                  <a:txBody>
                    <a:bodyPr/>
                    <a:lstStyle/>
                    <a:p>
                      <a:r>
                        <a:rPr lang="en-CO"/>
                        <a:t>Tomy</a:t>
                      </a:r>
                    </a:p>
                  </a:txBody>
                  <a:tcPr/>
                </a:tc>
                <a:tc>
                  <a:txBody>
                    <a:bodyPr/>
                    <a:lstStyle/>
                    <a:p>
                      <a:pPr algn="r" fontAlgn="b"/>
                      <a:r>
                        <a:rPr lang="en-CO" sz="3600" b="0" i="0" u="none" strike="noStrike">
                          <a:solidFill>
                            <a:srgbClr val="000000"/>
                          </a:solidFill>
                          <a:effectLst/>
                          <a:latin typeface="Calibri" panose="020F0502020204030204" pitchFamily="34" charset="0"/>
                        </a:rPr>
                        <a:t>33.6</a:t>
                      </a:r>
                    </a:p>
                  </a:txBody>
                  <a:tcPr marL="9525" marR="9525" marT="9525" marB="0" anchor="b"/>
                </a:tc>
                <a:extLst>
                  <a:ext uri="{0D108BD9-81ED-4DB2-BD59-A6C34878D82A}">
                    <a16:rowId xmlns:a16="http://schemas.microsoft.com/office/drawing/2014/main" val="878252823"/>
                  </a:ext>
                </a:extLst>
              </a:tr>
              <a:tr h="370840">
                <a:tc>
                  <a:txBody>
                    <a:bodyPr/>
                    <a:lstStyle/>
                    <a:p>
                      <a:r>
                        <a:rPr lang="en-CO"/>
                        <a:t>Julián</a:t>
                      </a:r>
                    </a:p>
                  </a:txBody>
                  <a:tcPr/>
                </a:tc>
                <a:tc>
                  <a:txBody>
                    <a:bodyPr/>
                    <a:lstStyle/>
                    <a:p>
                      <a:pPr algn="r" fontAlgn="b"/>
                      <a:endParaRPr lang="en-CO" sz="36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94771527"/>
                  </a:ext>
                </a:extLst>
              </a:tr>
              <a:tr h="0">
                <a:tc>
                  <a:txBody>
                    <a:bodyPr/>
                    <a:lstStyle/>
                    <a:p>
                      <a:r>
                        <a:rPr lang="en-CO"/>
                        <a:t>John</a:t>
                      </a:r>
                    </a:p>
                  </a:txBody>
                  <a:tcPr/>
                </a:tc>
                <a:tc>
                  <a:txBody>
                    <a:bodyPr/>
                    <a:lstStyle/>
                    <a:p>
                      <a:pPr algn="r" fontAlgn="b"/>
                      <a:r>
                        <a:rPr lang="en-CO" sz="3600" b="0" i="0" u="none" strike="noStrike" dirty="0">
                          <a:solidFill>
                            <a:srgbClr val="000000"/>
                          </a:solidFill>
                          <a:effectLst/>
                          <a:latin typeface="Calibri" panose="020F0502020204030204" pitchFamily="34" charset="0"/>
                        </a:rPr>
                        <a:t>32.5</a:t>
                      </a:r>
                    </a:p>
                  </a:txBody>
                  <a:tcPr marL="9525" marR="9525" marT="9525" marB="0" anchor="b"/>
                </a:tc>
                <a:extLst>
                  <a:ext uri="{0D108BD9-81ED-4DB2-BD59-A6C34878D82A}">
                    <a16:rowId xmlns:a16="http://schemas.microsoft.com/office/drawing/2014/main" val="4279761945"/>
                  </a:ext>
                </a:extLst>
              </a:tr>
            </a:tbl>
          </a:graphicData>
        </a:graphic>
      </p:graphicFrame>
    </p:spTree>
    <p:extLst>
      <p:ext uri="{BB962C8B-B14F-4D97-AF65-F5344CB8AC3E}">
        <p14:creationId xmlns:p14="http://schemas.microsoft.com/office/powerpoint/2010/main" val="16264011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486B1-F158-E54A-975E-EB74E12D4C2D}"/>
              </a:ext>
            </a:extLst>
          </p:cNvPr>
          <p:cNvSpPr>
            <a:spLocks noGrp="1"/>
          </p:cNvSpPr>
          <p:nvPr>
            <p:ph type="title"/>
          </p:nvPr>
        </p:nvSpPr>
        <p:spPr/>
        <p:txBody>
          <a:bodyPr/>
          <a:lstStyle/>
          <a:p>
            <a:r>
              <a:rPr lang="en-CO"/>
              <a:t>Pregunta</a:t>
            </a:r>
          </a:p>
        </p:txBody>
      </p:sp>
      <p:sp>
        <p:nvSpPr>
          <p:cNvPr id="5" name="Content Placeholder 2">
            <a:extLst>
              <a:ext uri="{FF2B5EF4-FFF2-40B4-BE49-F238E27FC236}">
                <a16:creationId xmlns:a16="http://schemas.microsoft.com/office/drawing/2014/main" id="{A0A8187F-BADC-2349-9BA8-B5224A255697}"/>
              </a:ext>
            </a:extLst>
          </p:cNvPr>
          <p:cNvSpPr txBox="1">
            <a:spLocks/>
          </p:cNvSpPr>
          <p:nvPr/>
        </p:nvSpPr>
        <p:spPr bwMode="auto">
          <a:xfrm>
            <a:off x="11452699" y="2403948"/>
            <a:ext cx="9769002" cy="8908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182880" bIns="91440" numCol="1" anchor="t" anchorCtr="0" compatLnSpc="1">
            <a:prstTxWarp prst="textNoShape">
              <a:avLst/>
            </a:prstTxWarp>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CO" sz="4800"/>
              <a:t>La temperatura promedio de los niños que vinieron es </a:t>
            </a:r>
            <a:r>
              <a:rPr lang="en-CO" sz="4800" b="1"/>
              <a:t>31,6</a:t>
            </a:r>
            <a:r>
              <a:rPr lang="en-CO" sz="4800"/>
              <a:t>. Ah.. muy bien…</a:t>
            </a:r>
          </a:p>
          <a:p>
            <a:r>
              <a:rPr lang="en-CO" sz="4800"/>
              <a:t>¡Salvo que los datos que no observamos son precisamente de los niños que no vinieron porque se quedaron en casita con fiebre!</a:t>
            </a:r>
          </a:p>
          <a:p>
            <a:r>
              <a:rPr lang="en-CO" sz="4800"/>
              <a:t>Esto elevaría la temperatura promedio del curso a: </a:t>
            </a:r>
            <a:r>
              <a:rPr lang="en-CO" sz="4800" b="1"/>
              <a:t>34,8</a:t>
            </a:r>
            <a:r>
              <a:rPr lang="en-CO" sz="4800"/>
              <a:t> si los observáramos.</a:t>
            </a:r>
            <a:endParaRPr lang="en-CO" sz="4800" b="1"/>
          </a:p>
        </p:txBody>
      </p:sp>
      <p:sp>
        <p:nvSpPr>
          <p:cNvPr id="6" name="Content Placeholder 5">
            <a:extLst>
              <a:ext uri="{FF2B5EF4-FFF2-40B4-BE49-F238E27FC236}">
                <a16:creationId xmlns:a16="http://schemas.microsoft.com/office/drawing/2014/main" id="{64422925-BC94-6C05-82DD-867976FBDED5}"/>
              </a:ext>
            </a:extLst>
          </p:cNvPr>
          <p:cNvSpPr>
            <a:spLocks noGrp="1"/>
          </p:cNvSpPr>
          <p:nvPr>
            <p:ph idx="1"/>
          </p:nvPr>
        </p:nvSpPr>
        <p:spPr/>
        <p:txBody>
          <a:bodyPr/>
          <a:lstStyle/>
          <a:p>
            <a:endParaRPr lang="es-CO"/>
          </a:p>
        </p:txBody>
      </p:sp>
      <p:graphicFrame>
        <p:nvGraphicFramePr>
          <p:cNvPr id="7" name="Table 4">
            <a:extLst>
              <a:ext uri="{FF2B5EF4-FFF2-40B4-BE49-F238E27FC236}">
                <a16:creationId xmlns:a16="http://schemas.microsoft.com/office/drawing/2014/main" id="{F9BDAF53-8793-E412-CE7E-3D89FCD44465}"/>
              </a:ext>
            </a:extLst>
          </p:cNvPr>
          <p:cNvGraphicFramePr>
            <a:graphicFrameLocks/>
          </p:cNvGraphicFramePr>
          <p:nvPr>
            <p:extLst>
              <p:ext uri="{D42A27DB-BD31-4B8C-83A1-F6EECF244321}">
                <p14:modId xmlns:p14="http://schemas.microsoft.com/office/powerpoint/2010/main" val="1280221093"/>
              </p:ext>
            </p:extLst>
          </p:nvPr>
        </p:nvGraphicFramePr>
        <p:xfrm>
          <a:off x="1971674" y="5183188"/>
          <a:ext cx="7058026" cy="5120640"/>
        </p:xfrm>
        <a:graphic>
          <a:graphicData uri="http://schemas.openxmlformats.org/drawingml/2006/table">
            <a:tbl>
              <a:tblPr firstRow="1" bandRow="1">
                <a:tableStyleId>{5C22544A-7EE6-4342-B048-85BDC9FD1C3A}</a:tableStyleId>
              </a:tblPr>
              <a:tblGrid>
                <a:gridCol w="3529013">
                  <a:extLst>
                    <a:ext uri="{9D8B030D-6E8A-4147-A177-3AD203B41FA5}">
                      <a16:colId xmlns:a16="http://schemas.microsoft.com/office/drawing/2014/main" val="624349003"/>
                    </a:ext>
                  </a:extLst>
                </a:gridCol>
                <a:gridCol w="3529013">
                  <a:extLst>
                    <a:ext uri="{9D8B030D-6E8A-4147-A177-3AD203B41FA5}">
                      <a16:colId xmlns:a16="http://schemas.microsoft.com/office/drawing/2014/main" val="991883253"/>
                    </a:ext>
                  </a:extLst>
                </a:gridCol>
              </a:tblGrid>
              <a:tr h="370840">
                <a:tc>
                  <a:txBody>
                    <a:bodyPr/>
                    <a:lstStyle/>
                    <a:p>
                      <a:r>
                        <a:rPr lang="en-CO"/>
                        <a:t>Niño</a:t>
                      </a:r>
                    </a:p>
                  </a:txBody>
                  <a:tcPr/>
                </a:tc>
                <a:tc>
                  <a:txBody>
                    <a:bodyPr/>
                    <a:lstStyle/>
                    <a:p>
                      <a:r>
                        <a:rPr lang="en-CO"/>
                        <a:t>Temperatura</a:t>
                      </a:r>
                    </a:p>
                  </a:txBody>
                  <a:tcPr/>
                </a:tc>
                <a:extLst>
                  <a:ext uri="{0D108BD9-81ED-4DB2-BD59-A6C34878D82A}">
                    <a16:rowId xmlns:a16="http://schemas.microsoft.com/office/drawing/2014/main" val="328846178"/>
                  </a:ext>
                </a:extLst>
              </a:tr>
              <a:tr h="370840">
                <a:tc>
                  <a:txBody>
                    <a:bodyPr/>
                    <a:lstStyle/>
                    <a:p>
                      <a:r>
                        <a:rPr lang="en-CO"/>
                        <a:t>Carlitos</a:t>
                      </a:r>
                    </a:p>
                  </a:txBody>
                  <a:tcPr/>
                </a:tc>
                <a:tc>
                  <a:txBody>
                    <a:bodyPr/>
                    <a:lstStyle/>
                    <a:p>
                      <a:pPr algn="r" fontAlgn="b"/>
                      <a:r>
                        <a:rPr lang="en-CO" sz="3600" b="0" i="0" u="none" strike="noStrike" dirty="0">
                          <a:solidFill>
                            <a:srgbClr val="000000"/>
                          </a:solidFill>
                          <a:effectLst/>
                          <a:highlight>
                            <a:srgbClr val="FFFF00"/>
                          </a:highlight>
                          <a:latin typeface="Calibri" panose="020F0502020204030204" pitchFamily="34" charset="0"/>
                        </a:rPr>
                        <a:t>40.1</a:t>
                      </a:r>
                    </a:p>
                  </a:txBody>
                  <a:tcPr marL="9525" marR="9525" marT="9525" marB="0" anchor="b"/>
                </a:tc>
                <a:extLst>
                  <a:ext uri="{0D108BD9-81ED-4DB2-BD59-A6C34878D82A}">
                    <a16:rowId xmlns:a16="http://schemas.microsoft.com/office/drawing/2014/main" val="843197661"/>
                  </a:ext>
                </a:extLst>
              </a:tr>
              <a:tr h="370840">
                <a:tc>
                  <a:txBody>
                    <a:bodyPr/>
                    <a:lstStyle/>
                    <a:p>
                      <a:r>
                        <a:rPr lang="en-CO"/>
                        <a:t>Rosita</a:t>
                      </a:r>
                    </a:p>
                  </a:txBody>
                  <a:tcPr/>
                </a:tc>
                <a:tc>
                  <a:txBody>
                    <a:bodyPr/>
                    <a:lstStyle/>
                    <a:p>
                      <a:pPr algn="r" fontAlgn="b"/>
                      <a:r>
                        <a:rPr lang="en-CO" sz="3600" b="0" i="0" u="none" strike="noStrike">
                          <a:solidFill>
                            <a:srgbClr val="000000"/>
                          </a:solidFill>
                          <a:effectLst/>
                          <a:latin typeface="Calibri" panose="020F0502020204030204" pitchFamily="34" charset="0"/>
                        </a:rPr>
                        <a:t>30.4</a:t>
                      </a:r>
                    </a:p>
                  </a:txBody>
                  <a:tcPr marL="9525" marR="9525" marT="9525" marB="0" anchor="b"/>
                </a:tc>
                <a:extLst>
                  <a:ext uri="{0D108BD9-81ED-4DB2-BD59-A6C34878D82A}">
                    <a16:rowId xmlns:a16="http://schemas.microsoft.com/office/drawing/2014/main" val="1105559896"/>
                  </a:ext>
                </a:extLst>
              </a:tr>
              <a:tr h="370840">
                <a:tc>
                  <a:txBody>
                    <a:bodyPr/>
                    <a:lstStyle/>
                    <a:p>
                      <a:r>
                        <a:rPr lang="en-CO"/>
                        <a:t>María</a:t>
                      </a:r>
                    </a:p>
                  </a:txBody>
                  <a:tcPr/>
                </a:tc>
                <a:tc>
                  <a:txBody>
                    <a:bodyPr/>
                    <a:lstStyle/>
                    <a:p>
                      <a:pPr algn="r" fontAlgn="b"/>
                      <a:r>
                        <a:rPr lang="en-CO" sz="3600" b="0" i="0" u="none" strike="noStrike">
                          <a:solidFill>
                            <a:srgbClr val="000000"/>
                          </a:solidFill>
                          <a:effectLst/>
                          <a:highlight>
                            <a:srgbClr val="FFFF00"/>
                          </a:highlight>
                          <a:latin typeface="Calibri" panose="020F0502020204030204" pitchFamily="34" charset="0"/>
                        </a:rPr>
                        <a:t>37.9</a:t>
                      </a:r>
                    </a:p>
                  </a:txBody>
                  <a:tcPr marL="9525" marR="9525" marT="9525" marB="0" anchor="b"/>
                </a:tc>
                <a:extLst>
                  <a:ext uri="{0D108BD9-81ED-4DB2-BD59-A6C34878D82A}">
                    <a16:rowId xmlns:a16="http://schemas.microsoft.com/office/drawing/2014/main" val="2640101348"/>
                  </a:ext>
                </a:extLst>
              </a:tr>
              <a:tr h="370840">
                <a:tc>
                  <a:txBody>
                    <a:bodyPr/>
                    <a:lstStyle/>
                    <a:p>
                      <a:r>
                        <a:rPr lang="en-CO"/>
                        <a:t>Julieta</a:t>
                      </a:r>
                    </a:p>
                  </a:txBody>
                  <a:tcPr/>
                </a:tc>
                <a:tc>
                  <a:txBody>
                    <a:bodyPr/>
                    <a:lstStyle/>
                    <a:p>
                      <a:pPr algn="r" fontAlgn="b"/>
                      <a:r>
                        <a:rPr lang="en-CO" sz="3600" b="0" i="0" u="none" strike="noStrike">
                          <a:solidFill>
                            <a:srgbClr val="000000"/>
                          </a:solidFill>
                          <a:effectLst/>
                          <a:latin typeface="Calibri" panose="020F0502020204030204" pitchFamily="34" charset="0"/>
                        </a:rPr>
                        <a:t>30.2</a:t>
                      </a:r>
                    </a:p>
                  </a:txBody>
                  <a:tcPr marL="9525" marR="9525" marT="9525" marB="0" anchor="b"/>
                </a:tc>
                <a:extLst>
                  <a:ext uri="{0D108BD9-81ED-4DB2-BD59-A6C34878D82A}">
                    <a16:rowId xmlns:a16="http://schemas.microsoft.com/office/drawing/2014/main" val="733431780"/>
                  </a:ext>
                </a:extLst>
              </a:tr>
              <a:tr h="370840">
                <a:tc>
                  <a:txBody>
                    <a:bodyPr/>
                    <a:lstStyle/>
                    <a:p>
                      <a:r>
                        <a:rPr lang="en-CO"/>
                        <a:t>Tomy</a:t>
                      </a:r>
                    </a:p>
                  </a:txBody>
                  <a:tcPr/>
                </a:tc>
                <a:tc>
                  <a:txBody>
                    <a:bodyPr/>
                    <a:lstStyle/>
                    <a:p>
                      <a:pPr algn="r" fontAlgn="b"/>
                      <a:r>
                        <a:rPr lang="en-CO" sz="3600" b="0" i="0" u="none" strike="noStrike">
                          <a:solidFill>
                            <a:srgbClr val="000000"/>
                          </a:solidFill>
                          <a:effectLst/>
                          <a:latin typeface="Calibri" panose="020F0502020204030204" pitchFamily="34" charset="0"/>
                        </a:rPr>
                        <a:t>33.6</a:t>
                      </a:r>
                    </a:p>
                  </a:txBody>
                  <a:tcPr marL="9525" marR="9525" marT="9525" marB="0" anchor="b"/>
                </a:tc>
                <a:extLst>
                  <a:ext uri="{0D108BD9-81ED-4DB2-BD59-A6C34878D82A}">
                    <a16:rowId xmlns:a16="http://schemas.microsoft.com/office/drawing/2014/main" val="878252823"/>
                  </a:ext>
                </a:extLst>
              </a:tr>
              <a:tr h="370840">
                <a:tc>
                  <a:txBody>
                    <a:bodyPr/>
                    <a:lstStyle/>
                    <a:p>
                      <a:r>
                        <a:rPr lang="en-CO"/>
                        <a:t>Julián</a:t>
                      </a:r>
                    </a:p>
                  </a:txBody>
                  <a:tcPr/>
                </a:tc>
                <a:tc>
                  <a:txBody>
                    <a:bodyPr/>
                    <a:lstStyle/>
                    <a:p>
                      <a:pPr algn="r" fontAlgn="b"/>
                      <a:r>
                        <a:rPr lang="en-CO" sz="3600" b="0" i="0" u="none" strike="noStrike">
                          <a:solidFill>
                            <a:srgbClr val="000000"/>
                          </a:solidFill>
                          <a:effectLst/>
                          <a:highlight>
                            <a:srgbClr val="FFFF00"/>
                          </a:highlight>
                          <a:latin typeface="Calibri" panose="020F0502020204030204" pitchFamily="34" charset="0"/>
                        </a:rPr>
                        <a:t>39.2</a:t>
                      </a:r>
                    </a:p>
                  </a:txBody>
                  <a:tcPr marL="9525" marR="9525" marT="9525" marB="0" anchor="b"/>
                </a:tc>
                <a:extLst>
                  <a:ext uri="{0D108BD9-81ED-4DB2-BD59-A6C34878D82A}">
                    <a16:rowId xmlns:a16="http://schemas.microsoft.com/office/drawing/2014/main" val="1494771527"/>
                  </a:ext>
                </a:extLst>
              </a:tr>
              <a:tr h="370840">
                <a:tc>
                  <a:txBody>
                    <a:bodyPr/>
                    <a:lstStyle/>
                    <a:p>
                      <a:r>
                        <a:rPr lang="en-CO"/>
                        <a:t>John</a:t>
                      </a:r>
                    </a:p>
                  </a:txBody>
                  <a:tcPr/>
                </a:tc>
                <a:tc>
                  <a:txBody>
                    <a:bodyPr/>
                    <a:lstStyle/>
                    <a:p>
                      <a:pPr algn="r" fontAlgn="b"/>
                      <a:r>
                        <a:rPr lang="en-CO" sz="3600" b="0" i="0" u="none" strike="noStrike" dirty="0">
                          <a:solidFill>
                            <a:srgbClr val="000000"/>
                          </a:solidFill>
                          <a:effectLst/>
                          <a:latin typeface="Calibri" panose="020F0502020204030204" pitchFamily="34" charset="0"/>
                        </a:rPr>
                        <a:t>32.5</a:t>
                      </a:r>
                    </a:p>
                  </a:txBody>
                  <a:tcPr marL="9525" marR="9525" marT="9525" marB="0" anchor="b"/>
                </a:tc>
                <a:extLst>
                  <a:ext uri="{0D108BD9-81ED-4DB2-BD59-A6C34878D82A}">
                    <a16:rowId xmlns:a16="http://schemas.microsoft.com/office/drawing/2014/main" val="4279761945"/>
                  </a:ext>
                </a:extLst>
              </a:tr>
            </a:tbl>
          </a:graphicData>
        </a:graphic>
      </p:graphicFrame>
    </p:spTree>
    <p:extLst>
      <p:ext uri="{BB962C8B-B14F-4D97-AF65-F5344CB8AC3E}">
        <p14:creationId xmlns:p14="http://schemas.microsoft.com/office/powerpoint/2010/main" val="3529333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AA116-2189-354A-A7A0-013503C7DDF7}"/>
              </a:ext>
            </a:extLst>
          </p:cNvPr>
          <p:cNvSpPr>
            <a:spLocks noGrp="1"/>
          </p:cNvSpPr>
          <p:nvPr>
            <p:ph type="title"/>
          </p:nvPr>
        </p:nvSpPr>
        <p:spPr/>
        <p:txBody>
          <a:bodyPr/>
          <a:lstStyle/>
          <a:p>
            <a:r>
              <a:rPr lang="en-CO"/>
              <a:t>Potenciales implicaciones</a:t>
            </a:r>
          </a:p>
        </p:txBody>
      </p:sp>
      <p:sp>
        <p:nvSpPr>
          <p:cNvPr id="3" name="Content Placeholder 2">
            <a:extLst>
              <a:ext uri="{FF2B5EF4-FFF2-40B4-BE49-F238E27FC236}">
                <a16:creationId xmlns:a16="http://schemas.microsoft.com/office/drawing/2014/main" id="{C4CDE361-DBF9-9147-96B5-A92582178441}"/>
              </a:ext>
            </a:extLst>
          </p:cNvPr>
          <p:cNvSpPr>
            <a:spLocks noGrp="1"/>
          </p:cNvSpPr>
          <p:nvPr>
            <p:ph idx="1"/>
          </p:nvPr>
        </p:nvSpPr>
        <p:spPr>
          <a:xfrm>
            <a:off x="4762501" y="4365627"/>
            <a:ext cx="7828894" cy="8407398"/>
          </a:xfrm>
        </p:spPr>
        <p:txBody>
          <a:bodyPr>
            <a:normAutofit fontScale="92500"/>
          </a:bodyPr>
          <a:lstStyle/>
          <a:p>
            <a:r>
              <a:rPr lang="en-CO" sz="4800" b="1" dirty="0"/>
              <a:t>Sesgos: </a:t>
            </a:r>
            <a:r>
              <a:rPr lang="en-CO" sz="4800" dirty="0"/>
              <a:t>si ciegamente utilizamos sólamente la información que observamos.</a:t>
            </a:r>
          </a:p>
          <a:p>
            <a:r>
              <a:rPr lang="en-CO" sz="4800" b="1" dirty="0"/>
              <a:t>Impresiciones en las estimaciones:</a:t>
            </a:r>
            <a:r>
              <a:rPr lang="en-CO" sz="4800" dirty="0"/>
              <a:t> menos datos, menor tamaño de muestra para trabajar.</a:t>
            </a:r>
            <a:endParaRPr lang="es-CO" sz="4800" dirty="0"/>
          </a:p>
          <a:p>
            <a:endParaRPr lang="es-CO" sz="4800" dirty="0"/>
          </a:p>
          <a:p>
            <a:pPr marL="0" indent="0">
              <a:buNone/>
            </a:pPr>
            <a:r>
              <a:rPr lang="es-CO" sz="3500" dirty="0"/>
              <a:t>Ej. Basados en los disparos que le dieron al avión podríamos erróneamente concluir que hay que reforzar solamente la cola y las puntas del avión (pero no observamos los disparos que no lograron pegar al avión).</a:t>
            </a:r>
            <a:endParaRPr lang="en-CO" sz="4800" dirty="0"/>
          </a:p>
        </p:txBody>
      </p:sp>
      <p:pic>
        <p:nvPicPr>
          <p:cNvPr id="5" name="Imagen 4">
            <a:extLst>
              <a:ext uri="{FF2B5EF4-FFF2-40B4-BE49-F238E27FC236}">
                <a16:creationId xmlns:a16="http://schemas.microsoft.com/office/drawing/2014/main" id="{4FCB7B41-6244-E290-B53C-52D7285C8FCE}"/>
              </a:ext>
            </a:extLst>
          </p:cNvPr>
          <p:cNvPicPr>
            <a:picLocks noChangeAspect="1"/>
          </p:cNvPicPr>
          <p:nvPr/>
        </p:nvPicPr>
        <p:blipFill>
          <a:blip r:embed="rId2"/>
          <a:stretch>
            <a:fillRect/>
          </a:stretch>
        </p:blipFill>
        <p:spPr>
          <a:xfrm>
            <a:off x="12591394" y="4917563"/>
            <a:ext cx="7698184" cy="5734526"/>
          </a:xfrm>
          <a:prstGeom prst="rect">
            <a:avLst/>
          </a:prstGeom>
        </p:spPr>
      </p:pic>
    </p:spTree>
    <p:extLst>
      <p:ext uri="{BB962C8B-B14F-4D97-AF65-F5344CB8AC3E}">
        <p14:creationId xmlns:p14="http://schemas.microsoft.com/office/powerpoint/2010/main" val="19408798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97B32-1979-224F-BC06-4DFE83817733}"/>
              </a:ext>
            </a:extLst>
          </p:cNvPr>
          <p:cNvSpPr>
            <a:spLocks noGrp="1"/>
          </p:cNvSpPr>
          <p:nvPr>
            <p:ph type="title"/>
          </p:nvPr>
        </p:nvSpPr>
        <p:spPr/>
        <p:txBody>
          <a:bodyPr/>
          <a:lstStyle/>
          <a:p>
            <a:r>
              <a:rPr lang="en-CO"/>
              <a:t>Tenemos los siguientes datos</a:t>
            </a:r>
          </a:p>
        </p:txBody>
      </p:sp>
      <p:sp>
        <p:nvSpPr>
          <p:cNvPr id="3" name="Content Placeholder 2">
            <a:extLst>
              <a:ext uri="{FF2B5EF4-FFF2-40B4-BE49-F238E27FC236}">
                <a16:creationId xmlns:a16="http://schemas.microsoft.com/office/drawing/2014/main" id="{647288C0-E881-014D-91CB-9B2F1E8F5532}"/>
              </a:ext>
            </a:extLst>
          </p:cNvPr>
          <p:cNvSpPr>
            <a:spLocks noGrp="1"/>
          </p:cNvSpPr>
          <p:nvPr>
            <p:ph idx="1"/>
          </p:nvPr>
        </p:nvSpPr>
        <p:spPr>
          <a:xfrm>
            <a:off x="4762500" y="4365626"/>
            <a:ext cx="6612376" cy="9051924"/>
          </a:xfrm>
        </p:spPr>
        <p:txBody>
          <a:bodyPr/>
          <a:lstStyle/>
          <a:p>
            <a:pPr marL="0" indent="0">
              <a:buNone/>
            </a:pPr>
            <a:r>
              <a:rPr lang="en-CO" sz="4000"/>
              <a:t>Nuestros datos se componen del color más frecuente de cada pieza del rompecabezas.</a:t>
            </a:r>
          </a:p>
          <a:p>
            <a:pPr marL="0" indent="0">
              <a:buNone/>
            </a:pPr>
            <a:endParaRPr lang="en-CO" sz="4000"/>
          </a:p>
          <a:p>
            <a:pPr marL="0" indent="0">
              <a:buNone/>
            </a:pPr>
            <a:r>
              <a:rPr lang="en-CO" sz="4000"/>
              <a:t>Un día un gatito se levanta y quita piezas. Analizamos la probabilidad de que una pieza falte.</a:t>
            </a:r>
          </a:p>
        </p:txBody>
      </p:sp>
      <p:pic>
        <p:nvPicPr>
          <p:cNvPr id="4" name="Picture 3">
            <a:extLst>
              <a:ext uri="{FF2B5EF4-FFF2-40B4-BE49-F238E27FC236}">
                <a16:creationId xmlns:a16="http://schemas.microsoft.com/office/drawing/2014/main" id="{3D57152A-4A2B-0A4D-A178-491131702D42}"/>
              </a:ext>
            </a:extLst>
          </p:cNvPr>
          <p:cNvPicPr>
            <a:picLocks noChangeAspect="1"/>
          </p:cNvPicPr>
          <p:nvPr/>
        </p:nvPicPr>
        <p:blipFill>
          <a:blip r:embed="rId2"/>
          <a:stretch>
            <a:fillRect/>
          </a:stretch>
        </p:blipFill>
        <p:spPr>
          <a:xfrm>
            <a:off x="12192000" y="4365626"/>
            <a:ext cx="7696200" cy="5613400"/>
          </a:xfrm>
          <a:prstGeom prst="rect">
            <a:avLst/>
          </a:prstGeom>
        </p:spPr>
      </p:pic>
      <p:sp>
        <p:nvSpPr>
          <p:cNvPr id="5" name="TextBox 4">
            <a:extLst>
              <a:ext uri="{FF2B5EF4-FFF2-40B4-BE49-F238E27FC236}">
                <a16:creationId xmlns:a16="http://schemas.microsoft.com/office/drawing/2014/main" id="{3CF241FC-FEC8-3344-B02E-6A53A1893E64}"/>
              </a:ext>
            </a:extLst>
          </p:cNvPr>
          <p:cNvSpPr txBox="1"/>
          <p:nvPr/>
        </p:nvSpPr>
        <p:spPr>
          <a:xfrm>
            <a:off x="10441021" y="12096344"/>
            <a:ext cx="9883302" cy="954107"/>
          </a:xfrm>
          <a:prstGeom prst="rect">
            <a:avLst/>
          </a:prstGeom>
        </p:spPr>
        <p:txBody>
          <a:bodyPr wrap="square" rtlCol="0">
            <a:spAutoFit/>
          </a:bodyPr>
          <a:lstStyle/>
          <a:p>
            <a:pPr algn="r" defTabSz="1828800">
              <a:spcBef>
                <a:spcPct val="20000"/>
              </a:spcBef>
            </a:pPr>
            <a:r>
              <a:rPr lang="en-CO" sz="2800">
                <a:solidFill>
                  <a:schemeClr val="bg1"/>
                </a:solidFill>
                <a:hlinkClick r:id="rId3">
                  <a:extLst>
                    <a:ext uri="{A12FA001-AC4F-418D-AE19-62706E023703}">
                      <ahyp:hlinkClr xmlns:ahyp="http://schemas.microsoft.com/office/drawing/2018/hyperlinkcolor" val="tx"/>
                    </a:ext>
                  </a:extLst>
                </a:hlinkClick>
              </a:rPr>
              <a:t>Adaptado de la explicación de Stats with Mia de: Rubin (1976). “Inference and Missing Data”. Biometrika.</a:t>
            </a:r>
            <a:endParaRPr lang="en-CO" sz="280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42785592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BCD90-274B-9E4F-BA97-040E7A16B751}"/>
              </a:ext>
            </a:extLst>
          </p:cNvPr>
          <p:cNvSpPr>
            <a:spLocks noGrp="1"/>
          </p:cNvSpPr>
          <p:nvPr>
            <p:ph type="title"/>
          </p:nvPr>
        </p:nvSpPr>
        <p:spPr/>
        <p:txBody>
          <a:bodyPr/>
          <a:lstStyle/>
          <a:p>
            <a:r>
              <a:rPr lang="en-CO"/>
              <a:t>Supuestos: MCAR</a:t>
            </a:r>
          </a:p>
        </p:txBody>
      </p:sp>
      <p:sp>
        <p:nvSpPr>
          <p:cNvPr id="3" name="Content Placeholder 2">
            <a:extLst>
              <a:ext uri="{FF2B5EF4-FFF2-40B4-BE49-F238E27FC236}">
                <a16:creationId xmlns:a16="http://schemas.microsoft.com/office/drawing/2014/main" id="{5F68D41A-EC5D-1B43-952A-9099FE145633}"/>
              </a:ext>
            </a:extLst>
          </p:cNvPr>
          <p:cNvSpPr>
            <a:spLocks noGrp="1"/>
          </p:cNvSpPr>
          <p:nvPr>
            <p:ph idx="1"/>
          </p:nvPr>
        </p:nvSpPr>
        <p:spPr>
          <a:xfrm>
            <a:off x="4762500" y="4365626"/>
            <a:ext cx="7569200" cy="9051924"/>
          </a:xfrm>
        </p:spPr>
        <p:txBody>
          <a:bodyPr/>
          <a:lstStyle/>
          <a:p>
            <a:r>
              <a:rPr lang="en-US" sz="4800" i="1"/>
              <a:t>Missing </a:t>
            </a:r>
            <a:r>
              <a:rPr lang="en-US" sz="4800" b="1" i="1"/>
              <a:t>completely</a:t>
            </a:r>
            <a:r>
              <a:rPr lang="en-US" sz="4800" i="1"/>
              <a:t> at random</a:t>
            </a:r>
          </a:p>
          <a:p>
            <a:r>
              <a:rPr lang="es-ES" sz="4800"/>
              <a:t>Hay valores faltantes porque el un gato fue soltando piezas espontáneamente del rompecabezas.</a:t>
            </a:r>
          </a:p>
          <a:p>
            <a:r>
              <a:rPr lang="es-ES" sz="4800"/>
              <a:t>Los valores faltantes no dependen de los datos.</a:t>
            </a:r>
            <a:endParaRPr lang="en-CO" sz="4800"/>
          </a:p>
        </p:txBody>
      </p:sp>
      <p:sp>
        <p:nvSpPr>
          <p:cNvPr id="4" name="TextBox 3">
            <a:extLst>
              <a:ext uri="{FF2B5EF4-FFF2-40B4-BE49-F238E27FC236}">
                <a16:creationId xmlns:a16="http://schemas.microsoft.com/office/drawing/2014/main" id="{93949A9E-067D-FB4A-AD0C-FEE2160E789C}"/>
              </a:ext>
            </a:extLst>
          </p:cNvPr>
          <p:cNvSpPr txBox="1"/>
          <p:nvPr/>
        </p:nvSpPr>
        <p:spPr>
          <a:xfrm>
            <a:off x="10441021" y="12096344"/>
            <a:ext cx="9883302" cy="954107"/>
          </a:xfrm>
          <a:prstGeom prst="rect">
            <a:avLst/>
          </a:prstGeom>
        </p:spPr>
        <p:txBody>
          <a:bodyPr wrap="square" rtlCol="0">
            <a:spAutoFit/>
          </a:bodyPr>
          <a:lstStyle/>
          <a:p>
            <a:pPr algn="r" defTabSz="1828800">
              <a:spcBef>
                <a:spcPct val="20000"/>
              </a:spcBef>
            </a:pPr>
            <a:r>
              <a:rPr lang="en-CO" sz="2800">
                <a:solidFill>
                  <a:schemeClr val="bg1"/>
                </a:solidFill>
                <a:hlinkClick r:id="rId2">
                  <a:extLst>
                    <a:ext uri="{A12FA001-AC4F-418D-AE19-62706E023703}">
                      <ahyp:hlinkClr xmlns:ahyp="http://schemas.microsoft.com/office/drawing/2018/hyperlinkcolor" val="tx"/>
                    </a:ext>
                  </a:extLst>
                </a:hlinkClick>
              </a:rPr>
              <a:t>Adaptado de la explicación de Stats with Mia de: Rubin (1976). “Inference and Missing Data”. Biometrika.</a:t>
            </a:r>
            <a:endParaRPr lang="en-CO" sz="2800">
              <a:solidFill>
                <a:schemeClr val="bg1"/>
              </a:solidFill>
              <a:latin typeface="Arial" pitchFamily="34" charset="0"/>
              <a:cs typeface="Arial" pitchFamily="34" charset="0"/>
            </a:endParaRPr>
          </a:p>
        </p:txBody>
      </p:sp>
      <p:pic>
        <p:nvPicPr>
          <p:cNvPr id="5" name="Picture 4">
            <a:extLst>
              <a:ext uri="{FF2B5EF4-FFF2-40B4-BE49-F238E27FC236}">
                <a16:creationId xmlns:a16="http://schemas.microsoft.com/office/drawing/2014/main" id="{5FB0DFF0-1D69-A944-8AF1-F239371B717F}"/>
              </a:ext>
            </a:extLst>
          </p:cNvPr>
          <p:cNvPicPr>
            <a:picLocks noChangeAspect="1"/>
          </p:cNvPicPr>
          <p:nvPr/>
        </p:nvPicPr>
        <p:blipFill>
          <a:blip r:embed="rId3"/>
          <a:stretch>
            <a:fillRect/>
          </a:stretch>
        </p:blipFill>
        <p:spPr>
          <a:xfrm>
            <a:off x="12755122" y="4000500"/>
            <a:ext cx="7569200" cy="5613400"/>
          </a:xfrm>
          <a:prstGeom prst="rect">
            <a:avLst/>
          </a:prstGeom>
        </p:spPr>
      </p:pic>
    </p:spTree>
    <p:extLst>
      <p:ext uri="{BB962C8B-B14F-4D97-AF65-F5344CB8AC3E}">
        <p14:creationId xmlns:p14="http://schemas.microsoft.com/office/powerpoint/2010/main" val="3397960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66740C47-DE40-EB4C-B538-F6AC89522CC9}"/>
              </a:ext>
            </a:extLst>
          </p:cNvPr>
          <p:cNvSpPr txBox="1"/>
          <p:nvPr/>
        </p:nvSpPr>
        <p:spPr>
          <a:xfrm>
            <a:off x="25655451" y="17112343"/>
            <a:ext cx="184731" cy="369332"/>
          </a:xfrm>
          <a:prstGeom prst="rect">
            <a:avLst/>
          </a:prstGeom>
          <a:noFill/>
        </p:spPr>
        <p:txBody>
          <a:bodyPr wrap="none" rtlCol="0">
            <a:spAutoFit/>
          </a:bodyPr>
          <a:lstStyle/>
          <a:p>
            <a:endParaRPr lang="es-CO"/>
          </a:p>
        </p:txBody>
      </p:sp>
      <p:sp>
        <p:nvSpPr>
          <p:cNvPr id="3" name="CuadroTexto 2">
            <a:extLst>
              <a:ext uri="{FF2B5EF4-FFF2-40B4-BE49-F238E27FC236}">
                <a16:creationId xmlns:a16="http://schemas.microsoft.com/office/drawing/2014/main" id="{68985AEC-23E6-3C4D-AB7B-14237ACD87C4}"/>
              </a:ext>
            </a:extLst>
          </p:cNvPr>
          <p:cNvSpPr txBox="1"/>
          <p:nvPr/>
        </p:nvSpPr>
        <p:spPr>
          <a:xfrm>
            <a:off x="24453669" y="17843863"/>
            <a:ext cx="184731" cy="369332"/>
          </a:xfrm>
          <a:prstGeom prst="rect">
            <a:avLst/>
          </a:prstGeom>
          <a:noFill/>
        </p:spPr>
        <p:txBody>
          <a:bodyPr wrap="none" rtlCol="0">
            <a:spAutoFit/>
          </a:bodyPr>
          <a:lstStyle/>
          <a:p>
            <a:endParaRPr lang="es-CO"/>
          </a:p>
        </p:txBody>
      </p:sp>
      <p:sp>
        <p:nvSpPr>
          <p:cNvPr id="7" name="„Poner una cita aqui“">
            <a:extLst>
              <a:ext uri="{FF2B5EF4-FFF2-40B4-BE49-F238E27FC236}">
                <a16:creationId xmlns:a16="http://schemas.microsoft.com/office/drawing/2014/main" id="{B50C8BED-4A63-4149-B8BE-338DA4BF6EE3}"/>
              </a:ext>
            </a:extLst>
          </p:cNvPr>
          <p:cNvSpPr txBox="1">
            <a:spLocks/>
          </p:cNvSpPr>
          <p:nvPr/>
        </p:nvSpPr>
        <p:spPr>
          <a:xfrm>
            <a:off x="4285669" y="2857470"/>
            <a:ext cx="9387826" cy="102699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4000">
                <a:latin typeface="Helvetica Light"/>
                <a:ea typeface="Helvetica Light"/>
                <a:cs typeface="Helvetica Light"/>
                <a:sym typeface="Helvetica Light"/>
              </a:defRPr>
            </a:pPr>
            <a:r>
              <a:rPr lang="es-CO" sz="7200" b="1" dirty="0">
                <a:solidFill>
                  <a:srgbClr val="000000"/>
                </a:solidFill>
                <a:latin typeface="Lato" panose="020F0502020204030203" pitchFamily="34" charset="0"/>
                <a:ea typeface="Helvetica Light"/>
                <a:cs typeface="Helvetica Light"/>
                <a:sym typeface="Helvetica Light"/>
              </a:rPr>
              <a:t>Calidad de los datos</a:t>
            </a:r>
          </a:p>
        </p:txBody>
      </p:sp>
      <p:cxnSp>
        <p:nvCxnSpPr>
          <p:cNvPr id="10" name="Conector recto 9"/>
          <p:cNvCxnSpPr/>
          <p:nvPr/>
        </p:nvCxnSpPr>
        <p:spPr>
          <a:xfrm flipH="1">
            <a:off x="3692012" y="4227369"/>
            <a:ext cx="27619" cy="5407591"/>
          </a:xfrm>
          <a:prstGeom prst="line">
            <a:avLst/>
          </a:prstGeom>
          <a:ln w="82550">
            <a:solidFill>
              <a:srgbClr val="00B0F0"/>
            </a:solidFill>
          </a:ln>
        </p:spPr>
        <p:style>
          <a:lnRef idx="3">
            <a:schemeClr val="accent2"/>
          </a:lnRef>
          <a:fillRef idx="0">
            <a:schemeClr val="accent2"/>
          </a:fillRef>
          <a:effectRef idx="2">
            <a:schemeClr val="accent2"/>
          </a:effectRef>
          <a:fontRef idx="minor">
            <a:schemeClr val="tx1"/>
          </a:fontRef>
        </p:style>
      </p:cxnSp>
      <p:sp>
        <p:nvSpPr>
          <p:cNvPr id="11" name="Elipse 10"/>
          <p:cNvSpPr/>
          <p:nvPr/>
        </p:nvSpPr>
        <p:spPr>
          <a:xfrm>
            <a:off x="3440079" y="4898491"/>
            <a:ext cx="503867" cy="501578"/>
          </a:xfrm>
          <a:prstGeom prst="ellipse">
            <a:avLst/>
          </a:prstGeom>
          <a:solidFill>
            <a:srgbClr val="FED200"/>
          </a:solidFill>
          <a:ln>
            <a:solidFill>
              <a:srgbClr val="FED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O" sz="4800" i="0" u="none" strike="noStrike" kern="1200" cap="none" spc="0" normalizeH="0" baseline="0" noProof="0">
              <a:ln>
                <a:noFill/>
              </a:ln>
              <a:solidFill>
                <a:schemeClr val="tx1"/>
              </a:solidFill>
              <a:effectLst/>
              <a:uLnTx/>
              <a:uFillTx/>
              <a:latin typeface="Lato" panose="020F0502020204030203" pitchFamily="34" charset="0"/>
            </a:endParaRPr>
          </a:p>
        </p:txBody>
      </p:sp>
      <p:sp>
        <p:nvSpPr>
          <p:cNvPr id="12" name="CuadroTexto 11"/>
          <p:cNvSpPr txBox="1"/>
          <p:nvPr/>
        </p:nvSpPr>
        <p:spPr>
          <a:xfrm>
            <a:off x="4257095" y="4743343"/>
            <a:ext cx="11291391"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O" sz="4800" i="0" u="none" strike="noStrike" kern="1200" cap="none" spc="0" normalizeH="0" baseline="0" noProof="0" dirty="0">
                <a:ln>
                  <a:noFill/>
                </a:ln>
                <a:effectLst/>
                <a:uLnTx/>
                <a:uFillTx/>
                <a:latin typeface="Lato" panose="020F0502020204030203" pitchFamily="34" charset="0"/>
              </a:rPr>
              <a:t>Datos atípicos</a:t>
            </a:r>
          </a:p>
        </p:txBody>
      </p:sp>
      <p:sp>
        <p:nvSpPr>
          <p:cNvPr id="13" name="CuadroTexto 12"/>
          <p:cNvSpPr txBox="1"/>
          <p:nvPr/>
        </p:nvSpPr>
        <p:spPr>
          <a:xfrm>
            <a:off x="5342945" y="8599807"/>
            <a:ext cx="8893968" cy="769441"/>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s-CO" sz="4400" dirty="0">
                <a:latin typeface="Lato" panose="020F0502020204030203" pitchFamily="34" charset="0"/>
              </a:rPr>
              <a:t>Tratamiento</a:t>
            </a:r>
          </a:p>
        </p:txBody>
      </p:sp>
      <p:sp>
        <p:nvSpPr>
          <p:cNvPr id="14" name="CuadroTexto 13"/>
          <p:cNvSpPr txBox="1"/>
          <p:nvPr/>
        </p:nvSpPr>
        <p:spPr>
          <a:xfrm>
            <a:off x="4285669" y="6076105"/>
            <a:ext cx="11262817" cy="830997"/>
          </a:xfrm>
          <a:prstGeom prst="rect">
            <a:avLst/>
          </a:prstGeom>
          <a:noFill/>
        </p:spPr>
        <p:txBody>
          <a:bodyPr wrap="square" rtlCol="0">
            <a:spAutoFit/>
          </a:bodyPr>
          <a:lstStyle/>
          <a:p>
            <a:pPr>
              <a:defRPr/>
            </a:pPr>
            <a:r>
              <a:rPr lang="es-CO" sz="4800" dirty="0">
                <a:latin typeface="Lato" panose="020F0502020204030203" pitchFamily="34" charset="0"/>
              </a:rPr>
              <a:t>Datos faltantes</a:t>
            </a:r>
          </a:p>
        </p:txBody>
      </p:sp>
      <p:sp>
        <p:nvSpPr>
          <p:cNvPr id="16" name="Elipse 15"/>
          <p:cNvSpPr/>
          <p:nvPr/>
        </p:nvSpPr>
        <p:spPr>
          <a:xfrm>
            <a:off x="3412462" y="6234896"/>
            <a:ext cx="503867" cy="501578"/>
          </a:xfrm>
          <a:prstGeom prst="ellipse">
            <a:avLst/>
          </a:prstGeom>
          <a:solidFill>
            <a:srgbClr val="FED200"/>
          </a:solidFill>
          <a:ln>
            <a:solidFill>
              <a:srgbClr val="FED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O" sz="4800" i="0" u="none" strike="noStrike" kern="1200" cap="none" spc="0" normalizeH="0" baseline="0" noProof="0">
              <a:ln>
                <a:noFill/>
              </a:ln>
              <a:solidFill>
                <a:schemeClr val="tx1"/>
              </a:solidFill>
              <a:effectLst/>
              <a:uLnTx/>
              <a:uFillTx/>
              <a:latin typeface="Lato" panose="020F0502020204030203" pitchFamily="34" charset="0"/>
            </a:endParaRPr>
          </a:p>
        </p:txBody>
      </p:sp>
      <p:sp>
        <p:nvSpPr>
          <p:cNvPr id="17" name="Elipse 16"/>
          <p:cNvSpPr/>
          <p:nvPr/>
        </p:nvSpPr>
        <p:spPr>
          <a:xfrm>
            <a:off x="3412461" y="8698533"/>
            <a:ext cx="503867" cy="501578"/>
          </a:xfrm>
          <a:prstGeom prst="ellipse">
            <a:avLst/>
          </a:prstGeom>
          <a:solidFill>
            <a:srgbClr val="FED200"/>
          </a:solidFill>
          <a:ln>
            <a:solidFill>
              <a:srgbClr val="FED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O" sz="4800" i="0" u="none" strike="noStrike" kern="1200" cap="none" spc="0" normalizeH="0" baseline="0" noProof="0">
              <a:ln>
                <a:noFill/>
              </a:ln>
              <a:solidFill>
                <a:schemeClr val="tx1"/>
              </a:solidFill>
              <a:effectLst/>
              <a:uLnTx/>
              <a:uFillTx/>
              <a:latin typeface="Lato" panose="020F0502020204030203" pitchFamily="34" charset="0"/>
            </a:endParaRPr>
          </a:p>
        </p:txBody>
      </p:sp>
      <p:sp>
        <p:nvSpPr>
          <p:cNvPr id="18" name="CuadroTexto 17"/>
          <p:cNvSpPr txBox="1"/>
          <p:nvPr/>
        </p:nvSpPr>
        <p:spPr>
          <a:xfrm>
            <a:off x="5326903" y="7359472"/>
            <a:ext cx="13055846" cy="769441"/>
          </a:xfrm>
          <a:prstGeom prst="rect">
            <a:avLst/>
          </a:prstGeom>
          <a:noFill/>
        </p:spPr>
        <p:txBody>
          <a:bodyPr wrap="square" rtlCol="0">
            <a:spAutoFit/>
          </a:bodyPr>
          <a:lstStyle/>
          <a:p>
            <a:pPr>
              <a:defRPr/>
            </a:pPr>
            <a:r>
              <a:rPr lang="es-CO" sz="4400" dirty="0">
                <a:latin typeface="Lato" panose="020F0502020204030203" pitchFamily="34" charset="0"/>
              </a:rPr>
              <a:t>Supuestos</a:t>
            </a:r>
          </a:p>
        </p:txBody>
      </p:sp>
      <p:sp>
        <p:nvSpPr>
          <p:cNvPr id="19" name="Elipse 18"/>
          <p:cNvSpPr/>
          <p:nvPr/>
        </p:nvSpPr>
        <p:spPr>
          <a:xfrm>
            <a:off x="3444547" y="7542326"/>
            <a:ext cx="503867" cy="501578"/>
          </a:xfrm>
          <a:prstGeom prst="ellipse">
            <a:avLst/>
          </a:prstGeom>
          <a:solidFill>
            <a:srgbClr val="FED200"/>
          </a:solidFill>
          <a:ln>
            <a:solidFill>
              <a:srgbClr val="FED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O" sz="4800" i="0" u="none" strike="noStrike" kern="1200" cap="none" spc="0" normalizeH="0" baseline="0" noProof="0">
              <a:ln>
                <a:noFill/>
              </a:ln>
              <a:solidFill>
                <a:schemeClr val="tx1"/>
              </a:solidFill>
              <a:effectLst/>
              <a:uLnTx/>
              <a:uFillTx/>
              <a:latin typeface="Lato" panose="020F0502020204030203" pitchFamily="34" charset="0"/>
            </a:endParaRPr>
          </a:p>
        </p:txBody>
      </p:sp>
    </p:spTree>
    <p:extLst>
      <p:ext uri="{BB962C8B-B14F-4D97-AF65-F5344CB8AC3E}">
        <p14:creationId xmlns:p14="http://schemas.microsoft.com/office/powerpoint/2010/main" val="1040336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6840F-02A6-FF4C-8AD8-8D4F9DF942DF}"/>
              </a:ext>
            </a:extLst>
          </p:cNvPr>
          <p:cNvSpPr>
            <a:spLocks noGrp="1"/>
          </p:cNvSpPr>
          <p:nvPr>
            <p:ph type="title"/>
          </p:nvPr>
        </p:nvSpPr>
        <p:spPr/>
        <p:txBody>
          <a:bodyPr/>
          <a:lstStyle/>
          <a:p>
            <a:r>
              <a:rPr lang="en-CO"/>
              <a:t>Supuestos: MAR</a:t>
            </a:r>
          </a:p>
        </p:txBody>
      </p:sp>
      <p:pic>
        <p:nvPicPr>
          <p:cNvPr id="6" name="Picture 5">
            <a:extLst>
              <a:ext uri="{FF2B5EF4-FFF2-40B4-BE49-F238E27FC236}">
                <a16:creationId xmlns:a16="http://schemas.microsoft.com/office/drawing/2014/main" id="{422AE8D8-B04A-D04B-853C-BB69892F9FF7}"/>
              </a:ext>
            </a:extLst>
          </p:cNvPr>
          <p:cNvPicPr>
            <a:picLocks noChangeAspect="1"/>
          </p:cNvPicPr>
          <p:nvPr/>
        </p:nvPicPr>
        <p:blipFill>
          <a:blip r:embed="rId2"/>
          <a:stretch>
            <a:fillRect/>
          </a:stretch>
        </p:blipFill>
        <p:spPr>
          <a:xfrm>
            <a:off x="12755122" y="4000500"/>
            <a:ext cx="7569200" cy="5588000"/>
          </a:xfrm>
          <a:prstGeom prst="rect">
            <a:avLst/>
          </a:prstGeom>
        </p:spPr>
      </p:pic>
      <p:sp>
        <p:nvSpPr>
          <p:cNvPr id="7" name="TextBox 6">
            <a:extLst>
              <a:ext uri="{FF2B5EF4-FFF2-40B4-BE49-F238E27FC236}">
                <a16:creationId xmlns:a16="http://schemas.microsoft.com/office/drawing/2014/main" id="{C32E7FEC-11A7-3A42-8D7A-6EDC2F93576A}"/>
              </a:ext>
            </a:extLst>
          </p:cNvPr>
          <p:cNvSpPr txBox="1"/>
          <p:nvPr/>
        </p:nvSpPr>
        <p:spPr>
          <a:xfrm>
            <a:off x="10441021" y="12096344"/>
            <a:ext cx="9883302" cy="954107"/>
          </a:xfrm>
          <a:prstGeom prst="rect">
            <a:avLst/>
          </a:prstGeom>
        </p:spPr>
        <p:txBody>
          <a:bodyPr wrap="square" rtlCol="0">
            <a:spAutoFit/>
          </a:bodyPr>
          <a:lstStyle/>
          <a:p>
            <a:pPr algn="r" defTabSz="1828800">
              <a:spcBef>
                <a:spcPct val="20000"/>
              </a:spcBef>
            </a:pPr>
            <a:r>
              <a:rPr lang="en-CO" sz="2800">
                <a:solidFill>
                  <a:schemeClr val="bg1"/>
                </a:solidFill>
                <a:hlinkClick r:id="rId3">
                  <a:extLst>
                    <a:ext uri="{A12FA001-AC4F-418D-AE19-62706E023703}">
                      <ahyp:hlinkClr xmlns:ahyp="http://schemas.microsoft.com/office/drawing/2018/hyperlinkcolor" val="tx"/>
                    </a:ext>
                  </a:extLst>
                </a:hlinkClick>
              </a:rPr>
              <a:t>Adaptado de la explicación de Stats with Mia de: Rubin (1976). “Inference and Missing Data”. Biometrika.</a:t>
            </a:r>
            <a:endParaRPr lang="en-CO" sz="2800">
              <a:solidFill>
                <a:schemeClr val="bg1"/>
              </a:solidFill>
              <a:latin typeface="Arial" pitchFamily="34" charset="0"/>
              <a:cs typeface="Arial" pitchFamily="34" charset="0"/>
            </a:endParaRPr>
          </a:p>
        </p:txBody>
      </p:sp>
      <p:sp>
        <p:nvSpPr>
          <p:cNvPr id="9" name="Content Placeholder 2">
            <a:extLst>
              <a:ext uri="{FF2B5EF4-FFF2-40B4-BE49-F238E27FC236}">
                <a16:creationId xmlns:a16="http://schemas.microsoft.com/office/drawing/2014/main" id="{5C3D9BDC-7472-0948-919D-B12F9996A548}"/>
              </a:ext>
            </a:extLst>
          </p:cNvPr>
          <p:cNvSpPr>
            <a:spLocks noGrp="1"/>
          </p:cNvSpPr>
          <p:nvPr>
            <p:ph idx="1"/>
          </p:nvPr>
        </p:nvSpPr>
        <p:spPr>
          <a:xfrm>
            <a:off x="4762500" y="4365626"/>
            <a:ext cx="7569200" cy="9051924"/>
          </a:xfrm>
        </p:spPr>
        <p:txBody>
          <a:bodyPr/>
          <a:lstStyle/>
          <a:p>
            <a:r>
              <a:rPr lang="en-US" sz="4800" i="1"/>
              <a:t>Missing at </a:t>
            </a:r>
            <a:r>
              <a:rPr lang="en-US" sz="4800" b="1" i="1"/>
              <a:t>random</a:t>
            </a:r>
          </a:p>
          <a:p>
            <a:r>
              <a:rPr lang="es-ES" sz="4800"/>
              <a:t>Hay valores faltantes pero el gato está perezoso, entonces sólo quitó fichas del borde.</a:t>
            </a:r>
          </a:p>
          <a:p>
            <a:r>
              <a:rPr lang="es-ES" sz="4800"/>
              <a:t>Los valores faltantes dependen de si la ficha está al borde, o no.</a:t>
            </a:r>
            <a:endParaRPr lang="en-CO" sz="4800"/>
          </a:p>
        </p:txBody>
      </p:sp>
    </p:spTree>
    <p:extLst>
      <p:ext uri="{BB962C8B-B14F-4D97-AF65-F5344CB8AC3E}">
        <p14:creationId xmlns:p14="http://schemas.microsoft.com/office/powerpoint/2010/main" val="37992911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6840F-02A6-FF4C-8AD8-8D4F9DF942DF}"/>
              </a:ext>
            </a:extLst>
          </p:cNvPr>
          <p:cNvSpPr>
            <a:spLocks noGrp="1"/>
          </p:cNvSpPr>
          <p:nvPr>
            <p:ph type="title"/>
          </p:nvPr>
        </p:nvSpPr>
        <p:spPr/>
        <p:txBody>
          <a:bodyPr/>
          <a:lstStyle/>
          <a:p>
            <a:r>
              <a:rPr lang="en-CO"/>
              <a:t>Supuestos: MNAR</a:t>
            </a:r>
          </a:p>
        </p:txBody>
      </p:sp>
      <p:pic>
        <p:nvPicPr>
          <p:cNvPr id="6" name="Picture 5">
            <a:extLst>
              <a:ext uri="{FF2B5EF4-FFF2-40B4-BE49-F238E27FC236}">
                <a16:creationId xmlns:a16="http://schemas.microsoft.com/office/drawing/2014/main" id="{9CF571CE-AFB1-724D-833E-AA683CB51391}"/>
              </a:ext>
            </a:extLst>
          </p:cNvPr>
          <p:cNvPicPr>
            <a:picLocks noChangeAspect="1"/>
          </p:cNvPicPr>
          <p:nvPr/>
        </p:nvPicPr>
        <p:blipFill>
          <a:blip r:embed="rId2"/>
          <a:stretch>
            <a:fillRect/>
          </a:stretch>
        </p:blipFill>
        <p:spPr>
          <a:xfrm>
            <a:off x="12704322" y="4000500"/>
            <a:ext cx="7620000" cy="5613400"/>
          </a:xfrm>
          <a:prstGeom prst="rect">
            <a:avLst/>
          </a:prstGeom>
        </p:spPr>
      </p:pic>
      <p:sp>
        <p:nvSpPr>
          <p:cNvPr id="7" name="TextBox 6">
            <a:extLst>
              <a:ext uri="{FF2B5EF4-FFF2-40B4-BE49-F238E27FC236}">
                <a16:creationId xmlns:a16="http://schemas.microsoft.com/office/drawing/2014/main" id="{AFA9C66E-6EA4-A04E-A98C-7B561ECE3A99}"/>
              </a:ext>
            </a:extLst>
          </p:cNvPr>
          <p:cNvSpPr txBox="1"/>
          <p:nvPr/>
        </p:nvSpPr>
        <p:spPr>
          <a:xfrm>
            <a:off x="10441021" y="12096344"/>
            <a:ext cx="9883302" cy="954107"/>
          </a:xfrm>
          <a:prstGeom prst="rect">
            <a:avLst/>
          </a:prstGeom>
        </p:spPr>
        <p:txBody>
          <a:bodyPr wrap="square" rtlCol="0">
            <a:spAutoFit/>
          </a:bodyPr>
          <a:lstStyle/>
          <a:p>
            <a:pPr algn="r" defTabSz="1828800">
              <a:spcBef>
                <a:spcPct val="20000"/>
              </a:spcBef>
            </a:pPr>
            <a:r>
              <a:rPr lang="en-CO" sz="2800">
                <a:solidFill>
                  <a:schemeClr val="bg1"/>
                </a:solidFill>
                <a:hlinkClick r:id="rId3">
                  <a:extLst>
                    <a:ext uri="{A12FA001-AC4F-418D-AE19-62706E023703}">
                      <ahyp:hlinkClr xmlns:ahyp="http://schemas.microsoft.com/office/drawing/2018/hyperlinkcolor" val="tx"/>
                    </a:ext>
                  </a:extLst>
                </a:hlinkClick>
              </a:rPr>
              <a:t>Adaptado de la explicación de Stats with Mia de: Rubin (1976). “Inference and Missing Data”. Biometrika.</a:t>
            </a:r>
            <a:endParaRPr lang="en-CO" sz="2800">
              <a:solidFill>
                <a:schemeClr val="bg1"/>
              </a:solidFill>
              <a:latin typeface="Arial" pitchFamily="34" charset="0"/>
              <a:cs typeface="Arial" pitchFamily="34" charset="0"/>
            </a:endParaRPr>
          </a:p>
        </p:txBody>
      </p:sp>
      <p:sp>
        <p:nvSpPr>
          <p:cNvPr id="9" name="Content Placeholder 2">
            <a:extLst>
              <a:ext uri="{FF2B5EF4-FFF2-40B4-BE49-F238E27FC236}">
                <a16:creationId xmlns:a16="http://schemas.microsoft.com/office/drawing/2014/main" id="{4DACF08E-3422-FD48-BE72-5AA27B29D086}"/>
              </a:ext>
            </a:extLst>
          </p:cNvPr>
          <p:cNvSpPr txBox="1">
            <a:spLocks/>
          </p:cNvSpPr>
          <p:nvPr/>
        </p:nvSpPr>
        <p:spPr bwMode="auto">
          <a:xfrm>
            <a:off x="4762500" y="4365626"/>
            <a:ext cx="7569200" cy="90519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182880" bIns="91440" numCol="1" anchor="t" anchorCtr="0" compatLnSpc="1">
            <a:prstTxWarp prst="textNoShape">
              <a:avLst/>
            </a:prstTxWarp>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4800" i="1"/>
              <a:t>Missing </a:t>
            </a:r>
            <a:r>
              <a:rPr lang="en-US" sz="4800" b="1" i="1"/>
              <a:t>NOT</a:t>
            </a:r>
            <a:r>
              <a:rPr lang="en-US" sz="4800" i="1"/>
              <a:t> at random</a:t>
            </a:r>
          </a:p>
          <a:p>
            <a:r>
              <a:rPr lang="es-ES" sz="4800"/>
              <a:t>El gato quitó sólo las piezas con valores azules porque no le gusta ese color</a:t>
            </a:r>
          </a:p>
          <a:p>
            <a:r>
              <a:rPr lang="es-ES" sz="4800"/>
              <a:t>Los valores faltantes dependen completamente de los datos.</a:t>
            </a:r>
            <a:endParaRPr lang="en-CO" sz="4800"/>
          </a:p>
        </p:txBody>
      </p:sp>
    </p:spTree>
    <p:extLst>
      <p:ext uri="{BB962C8B-B14F-4D97-AF65-F5344CB8AC3E}">
        <p14:creationId xmlns:p14="http://schemas.microsoft.com/office/powerpoint/2010/main" val="30266465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F8704-A429-0742-A816-97DE8B3D8231}"/>
              </a:ext>
            </a:extLst>
          </p:cNvPr>
          <p:cNvSpPr>
            <a:spLocks noGrp="1"/>
          </p:cNvSpPr>
          <p:nvPr>
            <p:ph type="title"/>
          </p:nvPr>
        </p:nvSpPr>
        <p:spPr/>
        <p:txBody>
          <a:bodyPr/>
          <a:lstStyle/>
          <a:p>
            <a:r>
              <a:rPr lang="en-CO"/>
              <a:t>Tratamiento: casos completos</a:t>
            </a:r>
          </a:p>
        </p:txBody>
      </p:sp>
      <p:sp>
        <p:nvSpPr>
          <p:cNvPr id="3" name="Content Placeholder 2">
            <a:extLst>
              <a:ext uri="{FF2B5EF4-FFF2-40B4-BE49-F238E27FC236}">
                <a16:creationId xmlns:a16="http://schemas.microsoft.com/office/drawing/2014/main" id="{0DDC2CB6-034C-2D42-9980-722A83FA74BD}"/>
              </a:ext>
            </a:extLst>
          </p:cNvPr>
          <p:cNvSpPr>
            <a:spLocks noGrp="1"/>
          </p:cNvSpPr>
          <p:nvPr>
            <p:ph idx="1"/>
          </p:nvPr>
        </p:nvSpPr>
        <p:spPr/>
        <p:txBody>
          <a:bodyPr/>
          <a:lstStyle/>
          <a:p>
            <a:r>
              <a:rPr lang="en-CO" sz="4800"/>
              <a:t>Una opción es sólo usar datos que tienen las filas completas.</a:t>
            </a:r>
          </a:p>
          <a:p>
            <a:r>
              <a:rPr lang="en-CO" sz="4800"/>
              <a:t>Esto sólo es apropiado cuando tenemos valores faltantes </a:t>
            </a:r>
            <a:r>
              <a:rPr lang="en-CO" sz="4800" b="1"/>
              <a:t>completamente aleatorios</a:t>
            </a:r>
            <a:r>
              <a:rPr lang="en-CO" sz="4800"/>
              <a:t>. De lo contrario podemos introducir sesgos.</a:t>
            </a:r>
          </a:p>
          <a:p>
            <a:r>
              <a:rPr lang="en-CO" sz="4800"/>
              <a:t>Otra desventaja: cuando eliminamos una fila entera porque le falta dato en una columna, desechamos información valiosa en otras columnas.</a:t>
            </a:r>
          </a:p>
        </p:txBody>
      </p:sp>
      <p:sp>
        <p:nvSpPr>
          <p:cNvPr id="4" name="TextBox 3">
            <a:extLst>
              <a:ext uri="{FF2B5EF4-FFF2-40B4-BE49-F238E27FC236}">
                <a16:creationId xmlns:a16="http://schemas.microsoft.com/office/drawing/2014/main" id="{803DAC49-9EC2-3344-8A17-7444F9EA3DA1}"/>
              </a:ext>
            </a:extLst>
          </p:cNvPr>
          <p:cNvSpPr txBox="1"/>
          <p:nvPr/>
        </p:nvSpPr>
        <p:spPr>
          <a:xfrm>
            <a:off x="18181806" y="12295761"/>
            <a:ext cx="2879388" cy="523220"/>
          </a:xfrm>
          <a:prstGeom prst="rect">
            <a:avLst/>
          </a:prstGeom>
        </p:spPr>
        <p:txBody>
          <a:bodyPr wrap="square" rtlCol="0">
            <a:spAutoFit/>
          </a:bodyPr>
          <a:lstStyle/>
          <a:p>
            <a:pPr defTabSz="1828800">
              <a:spcBef>
                <a:spcPct val="20000"/>
              </a:spcBef>
            </a:pPr>
            <a:r>
              <a:rPr lang="en-US" sz="2800">
                <a:solidFill>
                  <a:schemeClr val="bg1"/>
                </a:solidFill>
                <a:latin typeface="Arial" pitchFamily="34" charset="0"/>
                <a:cs typeface="Arial" pitchFamily="34" charset="0"/>
                <a:hlinkClick r:id="rId2">
                  <a:extLst>
                    <a:ext uri="{A12FA001-AC4F-418D-AE19-62706E023703}">
                      <ahyp:hlinkClr xmlns:ahyp="http://schemas.microsoft.com/office/drawing/2018/hyperlinkcolor" val="tx"/>
                    </a:ext>
                  </a:extLst>
                </a:hlinkClick>
              </a:rPr>
              <a:t>Stats with Mia</a:t>
            </a:r>
            <a:endParaRPr lang="en-CO" sz="280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4002267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F8704-A429-0742-A816-97DE8B3D8231}"/>
              </a:ext>
            </a:extLst>
          </p:cNvPr>
          <p:cNvSpPr>
            <a:spLocks noGrp="1"/>
          </p:cNvSpPr>
          <p:nvPr>
            <p:ph type="title"/>
          </p:nvPr>
        </p:nvSpPr>
        <p:spPr/>
        <p:txBody>
          <a:bodyPr/>
          <a:lstStyle/>
          <a:p>
            <a:r>
              <a:rPr lang="en-CO"/>
              <a:t>Tratamiento: imputación de media</a:t>
            </a:r>
          </a:p>
        </p:txBody>
      </p:sp>
      <p:sp>
        <p:nvSpPr>
          <p:cNvPr id="3" name="Content Placeholder 2">
            <a:extLst>
              <a:ext uri="{FF2B5EF4-FFF2-40B4-BE49-F238E27FC236}">
                <a16:creationId xmlns:a16="http://schemas.microsoft.com/office/drawing/2014/main" id="{0DDC2CB6-034C-2D42-9980-722A83FA74BD}"/>
              </a:ext>
            </a:extLst>
          </p:cNvPr>
          <p:cNvSpPr>
            <a:spLocks noGrp="1"/>
          </p:cNvSpPr>
          <p:nvPr>
            <p:ph idx="1"/>
          </p:nvPr>
        </p:nvSpPr>
        <p:spPr/>
        <p:txBody>
          <a:bodyPr/>
          <a:lstStyle/>
          <a:p>
            <a:r>
              <a:rPr lang="en-CO" sz="4800"/>
              <a:t>Rellenamos los valores faltantes con el promedio de los datos para esa columna.</a:t>
            </a:r>
          </a:p>
          <a:p>
            <a:r>
              <a:rPr lang="en-CO" sz="4800" b="1"/>
              <a:t>También, </a:t>
            </a:r>
            <a:r>
              <a:rPr lang="en-CO" sz="4800"/>
              <a:t>sólo es apropiado cuando tenemos valores faltantes </a:t>
            </a:r>
            <a:r>
              <a:rPr lang="en-CO" sz="4800" b="1"/>
              <a:t>completamente aleatorios</a:t>
            </a:r>
            <a:r>
              <a:rPr lang="en-CO" sz="4800"/>
              <a:t>. De lo contrario podemos introducir sesgos.</a:t>
            </a:r>
          </a:p>
          <a:p>
            <a:r>
              <a:rPr lang="en-CO" sz="4800"/>
              <a:t>No estamos incorporando </a:t>
            </a:r>
            <a:r>
              <a:rPr lang="en-CO" sz="4800" b="1"/>
              <a:t>incertidumbre de no observar los datos </a:t>
            </a:r>
            <a:r>
              <a:rPr lang="en-CO" sz="4800"/>
              <a:t>en las observaciones. Sólamente ponemos el (único valor) promedio de la columna.</a:t>
            </a:r>
          </a:p>
        </p:txBody>
      </p:sp>
      <p:sp>
        <p:nvSpPr>
          <p:cNvPr id="4" name="TextBox 3">
            <a:extLst>
              <a:ext uri="{FF2B5EF4-FFF2-40B4-BE49-F238E27FC236}">
                <a16:creationId xmlns:a16="http://schemas.microsoft.com/office/drawing/2014/main" id="{803DAC49-9EC2-3344-8A17-7444F9EA3DA1}"/>
              </a:ext>
            </a:extLst>
          </p:cNvPr>
          <p:cNvSpPr txBox="1"/>
          <p:nvPr/>
        </p:nvSpPr>
        <p:spPr>
          <a:xfrm>
            <a:off x="18181806" y="12295761"/>
            <a:ext cx="2879388" cy="523220"/>
          </a:xfrm>
          <a:prstGeom prst="rect">
            <a:avLst/>
          </a:prstGeom>
        </p:spPr>
        <p:txBody>
          <a:bodyPr wrap="square" rtlCol="0">
            <a:spAutoFit/>
          </a:bodyPr>
          <a:lstStyle/>
          <a:p>
            <a:pPr defTabSz="1828800">
              <a:spcBef>
                <a:spcPct val="20000"/>
              </a:spcBef>
            </a:pPr>
            <a:r>
              <a:rPr lang="en-US" sz="2800">
                <a:solidFill>
                  <a:schemeClr val="bg1"/>
                </a:solidFill>
                <a:latin typeface="Arial" pitchFamily="34" charset="0"/>
                <a:cs typeface="Arial" pitchFamily="34" charset="0"/>
                <a:hlinkClick r:id="rId2">
                  <a:extLst>
                    <a:ext uri="{A12FA001-AC4F-418D-AE19-62706E023703}">
                      <ahyp:hlinkClr xmlns:ahyp="http://schemas.microsoft.com/office/drawing/2018/hyperlinkcolor" val="tx"/>
                    </a:ext>
                  </a:extLst>
                </a:hlinkClick>
              </a:rPr>
              <a:t>Stats with Mia</a:t>
            </a:r>
            <a:endParaRPr lang="en-CO" sz="280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633223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F8704-A429-0742-A816-97DE8B3D8231}"/>
              </a:ext>
            </a:extLst>
          </p:cNvPr>
          <p:cNvSpPr>
            <a:spLocks noGrp="1"/>
          </p:cNvSpPr>
          <p:nvPr>
            <p:ph type="title"/>
          </p:nvPr>
        </p:nvSpPr>
        <p:spPr/>
        <p:txBody>
          <a:bodyPr/>
          <a:lstStyle/>
          <a:p>
            <a:r>
              <a:rPr lang="en-CO"/>
              <a:t>Tratamiento: imputación múltiple</a:t>
            </a:r>
          </a:p>
        </p:txBody>
      </p:sp>
      <p:sp>
        <p:nvSpPr>
          <p:cNvPr id="3" name="Content Placeholder 2">
            <a:extLst>
              <a:ext uri="{FF2B5EF4-FFF2-40B4-BE49-F238E27FC236}">
                <a16:creationId xmlns:a16="http://schemas.microsoft.com/office/drawing/2014/main" id="{0DDC2CB6-034C-2D42-9980-722A83FA74BD}"/>
              </a:ext>
            </a:extLst>
          </p:cNvPr>
          <p:cNvSpPr>
            <a:spLocks noGrp="1"/>
          </p:cNvSpPr>
          <p:nvPr>
            <p:ph idx="1"/>
          </p:nvPr>
        </p:nvSpPr>
        <p:spPr>
          <a:xfrm>
            <a:off x="4762500" y="4676906"/>
            <a:ext cx="16459200" cy="5349876"/>
          </a:xfrm>
        </p:spPr>
        <p:txBody>
          <a:bodyPr>
            <a:normAutofit/>
          </a:bodyPr>
          <a:lstStyle/>
          <a:p>
            <a:r>
              <a:rPr lang="es-CO" sz="4800" dirty="0"/>
              <a:t>Existen formas en las que podemos hacer “adivinanzas informadas” para reemplazar los valores que faltan, según lo que conocemos de las demás características de la observación.</a:t>
            </a:r>
          </a:p>
          <a:p>
            <a:r>
              <a:rPr lang="es-CO" sz="4800" dirty="0"/>
              <a:t>En este curso no vamos a trabajar con imputación múltiple.</a:t>
            </a:r>
          </a:p>
          <a:p>
            <a:r>
              <a:rPr lang="es-CO" sz="4800" dirty="0"/>
              <a:t>Cotidianamente, a menos que estemos haciendo investigación académica, no requerimos estas técnicas de imputación.</a:t>
            </a:r>
          </a:p>
          <a:p>
            <a:endParaRPr lang="en-CO" sz="4800" dirty="0"/>
          </a:p>
        </p:txBody>
      </p:sp>
      <p:sp>
        <p:nvSpPr>
          <p:cNvPr id="4" name="TextBox 3">
            <a:extLst>
              <a:ext uri="{FF2B5EF4-FFF2-40B4-BE49-F238E27FC236}">
                <a16:creationId xmlns:a16="http://schemas.microsoft.com/office/drawing/2014/main" id="{803DAC49-9EC2-3344-8A17-7444F9EA3DA1}"/>
              </a:ext>
            </a:extLst>
          </p:cNvPr>
          <p:cNvSpPr txBox="1"/>
          <p:nvPr/>
        </p:nvSpPr>
        <p:spPr>
          <a:xfrm>
            <a:off x="18181806" y="12295761"/>
            <a:ext cx="2879388" cy="523220"/>
          </a:xfrm>
          <a:prstGeom prst="rect">
            <a:avLst/>
          </a:prstGeom>
        </p:spPr>
        <p:txBody>
          <a:bodyPr wrap="square" rtlCol="0">
            <a:spAutoFit/>
          </a:bodyPr>
          <a:lstStyle/>
          <a:p>
            <a:pPr defTabSz="1828800">
              <a:spcBef>
                <a:spcPct val="20000"/>
              </a:spcBef>
            </a:pPr>
            <a:r>
              <a:rPr lang="en-US" sz="2800">
                <a:solidFill>
                  <a:schemeClr val="bg1"/>
                </a:solidFill>
                <a:latin typeface="Arial" pitchFamily="34" charset="0"/>
                <a:cs typeface="Arial" pitchFamily="34" charset="0"/>
                <a:hlinkClick r:id="rId3">
                  <a:extLst>
                    <a:ext uri="{A12FA001-AC4F-418D-AE19-62706E023703}">
                      <ahyp:hlinkClr xmlns:ahyp="http://schemas.microsoft.com/office/drawing/2018/hyperlinkcolor" val="tx"/>
                    </a:ext>
                  </a:extLst>
                </a:hlinkClick>
              </a:rPr>
              <a:t>Stats with Mia</a:t>
            </a:r>
            <a:endParaRPr lang="en-CO" sz="280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20582751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4A5D9-72EE-5F96-FDD3-426E8846F0CE}"/>
              </a:ext>
            </a:extLst>
          </p:cNvPr>
          <p:cNvSpPr>
            <a:spLocks noGrp="1"/>
          </p:cNvSpPr>
          <p:nvPr>
            <p:ph type="title"/>
          </p:nvPr>
        </p:nvSpPr>
        <p:spPr/>
        <p:txBody>
          <a:bodyPr/>
          <a:lstStyle/>
          <a:p>
            <a:r>
              <a:rPr lang="es-CO" dirty="0"/>
              <a:t>Consideraciones</a:t>
            </a:r>
          </a:p>
        </p:txBody>
      </p:sp>
      <p:sp>
        <p:nvSpPr>
          <p:cNvPr id="3" name="Content Placeholder 2">
            <a:extLst>
              <a:ext uri="{FF2B5EF4-FFF2-40B4-BE49-F238E27FC236}">
                <a16:creationId xmlns:a16="http://schemas.microsoft.com/office/drawing/2014/main" id="{1ACB01C3-F0A7-8EDE-61CD-22993B280B4E}"/>
              </a:ext>
            </a:extLst>
          </p:cNvPr>
          <p:cNvSpPr>
            <a:spLocks noGrp="1"/>
          </p:cNvSpPr>
          <p:nvPr>
            <p:ph idx="1"/>
          </p:nvPr>
        </p:nvSpPr>
        <p:spPr/>
        <p:txBody>
          <a:bodyPr vert="horz" lIns="91440" tIns="45720" rIns="91440" bIns="45720" rtlCol="0">
            <a:normAutofit/>
          </a:bodyPr>
          <a:lstStyle/>
          <a:p>
            <a:r>
              <a:rPr lang="en-CO" sz="4800" dirty="0"/>
              <a:t>Aunque imputar puede parecer como “hacer trampa” porque generamos “datos artificialmente”, usar ciegamente los datos completos, puede inducir a sesgos.</a:t>
            </a:r>
          </a:p>
          <a:p>
            <a:r>
              <a:rPr lang="en-CO" sz="4800" dirty="0"/>
              <a:t>Es importante considerar el tipo de aleatoriedad cuando nos enfrentamos a valores vacíos.</a:t>
            </a:r>
          </a:p>
          <a:p>
            <a:r>
              <a:rPr lang="en-CO" sz="4800" dirty="0"/>
              <a:t>No hemos visto modelos aún, pero es bueno saber que podemos predecir valores de una columna a partir de información de otra columna, incorporando incertidumbre.</a:t>
            </a:r>
          </a:p>
          <a:p>
            <a:endParaRPr lang="es-CO" sz="4800" dirty="0"/>
          </a:p>
        </p:txBody>
      </p:sp>
    </p:spTree>
    <p:extLst>
      <p:ext uri="{BB962C8B-B14F-4D97-AF65-F5344CB8AC3E}">
        <p14:creationId xmlns:p14="http://schemas.microsoft.com/office/powerpoint/2010/main" val="2216757615"/>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Title 1">
            <a:extLst>
              <a:ext uri="{FF2B5EF4-FFF2-40B4-BE49-F238E27FC236}">
                <a16:creationId xmlns:a16="http://schemas.microsoft.com/office/drawing/2014/main" id="{B20EFFF4-0A26-8814-6BD5-B0A262032CB7}"/>
              </a:ext>
            </a:extLst>
          </p:cNvPr>
          <p:cNvSpPr>
            <a:spLocks noGrp="1"/>
          </p:cNvSpPr>
          <p:nvPr>
            <p:ph type="title"/>
          </p:nvPr>
        </p:nvSpPr>
        <p:spPr>
          <a:xfrm>
            <a:off x="4762449" y="1714465"/>
            <a:ext cx="6016626" cy="1454198"/>
          </a:xfrm>
        </p:spPr>
        <p:txBody>
          <a:bodyPr/>
          <a:lstStyle/>
          <a:p>
            <a:r>
              <a:rPr lang="es-ES_tradnl"/>
              <a:t>Con todo esto…</a:t>
            </a:r>
          </a:p>
        </p:txBody>
      </p:sp>
      <p:sp>
        <p:nvSpPr>
          <p:cNvPr id="1033" name="Text Placeholder 3">
            <a:extLst>
              <a:ext uri="{FF2B5EF4-FFF2-40B4-BE49-F238E27FC236}">
                <a16:creationId xmlns:a16="http://schemas.microsoft.com/office/drawing/2014/main" id="{865601CA-C8A8-274B-AED6-A426FAFEBFCF}"/>
              </a:ext>
            </a:extLst>
          </p:cNvPr>
          <p:cNvSpPr>
            <a:spLocks noGrp="1"/>
          </p:cNvSpPr>
          <p:nvPr>
            <p:ph type="body" sz="half" idx="2"/>
          </p:nvPr>
        </p:nvSpPr>
        <p:spPr>
          <a:xfrm>
            <a:off x="4762449" y="4201024"/>
            <a:ext cx="7352702" cy="7057525"/>
          </a:xfrm>
        </p:spPr>
        <p:txBody>
          <a:bodyPr>
            <a:normAutofit/>
          </a:bodyPr>
          <a:lstStyle/>
          <a:p>
            <a:pPr marL="685800" indent="-685800">
              <a:buFont typeface="+mj-lt"/>
              <a:buAutoNum type="arabicPeriod"/>
            </a:pPr>
            <a:r>
              <a:rPr lang="es-ES_tradnl">
                <a:latin typeface="Arial"/>
                <a:cs typeface="Arial"/>
              </a:rPr>
              <a:t>Tenemos criterios para argumentar qué hacer con un valor no presente en los datos o con un valor atípico, </a:t>
            </a:r>
            <a:r>
              <a:rPr lang="es-ES_tradnl" b="1">
                <a:latin typeface="Arial"/>
                <a:cs typeface="Arial"/>
              </a:rPr>
              <a:t>dependiendo de la situación </a:t>
            </a:r>
            <a:r>
              <a:rPr lang="es-ES_tradnl">
                <a:latin typeface="Arial"/>
                <a:cs typeface="Arial"/>
              </a:rPr>
              <a:t>en la que nos encontramos.</a:t>
            </a:r>
          </a:p>
          <a:p>
            <a:pPr marL="685800" indent="-685800">
              <a:buFont typeface="+mj-lt"/>
              <a:buAutoNum type="arabicPeriod"/>
            </a:pPr>
            <a:endParaRPr lang="es-ES_tradnl">
              <a:latin typeface="Arial"/>
              <a:cs typeface="Arial"/>
            </a:endParaRPr>
          </a:p>
          <a:p>
            <a:pPr marL="685800" indent="-685800">
              <a:buFont typeface="+mj-lt"/>
              <a:buAutoNum type="arabicPeriod"/>
            </a:pPr>
            <a:r>
              <a:rPr lang="es-ES_tradnl">
                <a:latin typeface="Arial"/>
                <a:cs typeface="Arial"/>
              </a:rPr>
              <a:t>Podemos sugerir caminos de acción cuando nos enfrentamos a estos datos, para el </a:t>
            </a:r>
            <a:r>
              <a:rPr lang="es-ES_tradnl" b="1">
                <a:latin typeface="Arial"/>
                <a:cs typeface="Arial"/>
              </a:rPr>
              <a:t>tratamiento de estos datos</a:t>
            </a:r>
            <a:r>
              <a:rPr lang="es-ES_tradnl">
                <a:latin typeface="Arial"/>
                <a:cs typeface="Arial"/>
              </a:rPr>
              <a:t>.</a:t>
            </a:r>
          </a:p>
        </p:txBody>
      </p:sp>
      <p:pic>
        <p:nvPicPr>
          <p:cNvPr id="6" name="Content Placeholder 5" descr="A person sitting at a table with a computer and books&#10;&#10;Description automatically generated with medium confidence">
            <a:extLst>
              <a:ext uri="{FF2B5EF4-FFF2-40B4-BE49-F238E27FC236}">
                <a16:creationId xmlns:a16="http://schemas.microsoft.com/office/drawing/2014/main" id="{C79C96C3-E474-9C4A-93F1-504B72C5476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4763"/>
          <a:stretch/>
        </p:blipFill>
        <p:spPr>
          <a:xfrm>
            <a:off x="13451226" y="1529408"/>
            <a:ext cx="7884776" cy="10081120"/>
          </a:xfrm>
        </p:spPr>
      </p:pic>
      <p:sp>
        <p:nvSpPr>
          <p:cNvPr id="4" name="TextBox 3">
            <a:extLst>
              <a:ext uri="{FF2B5EF4-FFF2-40B4-BE49-F238E27FC236}">
                <a16:creationId xmlns:a16="http://schemas.microsoft.com/office/drawing/2014/main" id="{050818EE-4A69-D341-AB76-8678ECC88BE8}"/>
              </a:ext>
            </a:extLst>
          </p:cNvPr>
          <p:cNvSpPr txBox="1"/>
          <p:nvPr/>
        </p:nvSpPr>
        <p:spPr>
          <a:xfrm>
            <a:off x="3717753" y="12474625"/>
            <a:ext cx="7228034" cy="523220"/>
          </a:xfrm>
          <a:prstGeom prst="rect">
            <a:avLst/>
          </a:prstGeom>
        </p:spPr>
        <p:txBody>
          <a:bodyPr wrap="square" rtlCol="0">
            <a:spAutoFit/>
          </a:bodyPr>
          <a:lstStyle/>
          <a:p>
            <a:pPr defTabSz="1828800">
              <a:spcBef>
                <a:spcPct val="20000"/>
              </a:spcBef>
            </a:pPr>
            <a:r>
              <a:rPr lang="en-US" sz="2800">
                <a:solidFill>
                  <a:schemeClr val="bg1"/>
                </a:solidFill>
                <a:latin typeface="PlusJakartaSans"/>
              </a:rPr>
              <a:t>Foto </a:t>
            </a:r>
            <a:r>
              <a:rPr lang="en-US" sz="2800" err="1">
                <a:solidFill>
                  <a:schemeClr val="bg1"/>
                </a:solidFill>
                <a:latin typeface="PlusJakartaSans"/>
              </a:rPr>
              <a:t>por</a:t>
            </a:r>
            <a:r>
              <a:rPr lang="en-US" sz="2800">
                <a:solidFill>
                  <a:schemeClr val="bg1"/>
                </a:solidFill>
                <a:latin typeface="PlusJakartaSans"/>
              </a:rPr>
              <a:t> </a:t>
            </a:r>
            <a:r>
              <a:rPr lang="en-US" sz="2800">
                <a:solidFill>
                  <a:schemeClr val="bg1"/>
                </a:solidFill>
                <a:latin typeface="PlusJakartaSans"/>
                <a:hlinkClick r:id="rId3">
                  <a:extLst>
                    <a:ext uri="{A12FA001-AC4F-418D-AE19-62706E023703}">
                      <ahyp:hlinkClr xmlns:ahyp="http://schemas.microsoft.com/office/drawing/2018/hyperlinkcolor" val="tx"/>
                    </a:ext>
                  </a:extLst>
                </a:hlinkClick>
              </a:rPr>
              <a:t>Polina Zimmerman</a:t>
            </a:r>
            <a:endParaRPr lang="en-CO" sz="280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763930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erson pointing at a whiteboard&#10;&#10;Description automatically generated with medium confidence">
            <a:extLst>
              <a:ext uri="{FF2B5EF4-FFF2-40B4-BE49-F238E27FC236}">
                <a16:creationId xmlns:a16="http://schemas.microsoft.com/office/drawing/2014/main" id="{DA8EFCB0-5234-844A-85CD-6E7750FF9C9D}"/>
              </a:ext>
            </a:extLst>
          </p:cNvPr>
          <p:cNvPicPr>
            <a:picLocks noChangeAspect="1"/>
          </p:cNvPicPr>
          <p:nvPr/>
        </p:nvPicPr>
        <p:blipFill rotWithShape="1">
          <a:blip r:embed="rId3">
            <a:extLst>
              <a:ext uri="{28A0092B-C50C-407E-A947-70E740481C1C}">
                <a14:useLocalDpi xmlns:a14="http://schemas.microsoft.com/office/drawing/2010/main" val="0"/>
              </a:ext>
            </a:extLst>
          </a:blip>
          <a:srcRect l="15773" r="22307"/>
          <a:stretch/>
        </p:blipFill>
        <p:spPr>
          <a:xfrm>
            <a:off x="12381780" y="1705081"/>
            <a:ext cx="8954220" cy="9644518"/>
          </a:xfrm>
          <a:prstGeom prst="rect">
            <a:avLst/>
          </a:prstGeom>
        </p:spPr>
      </p:pic>
      <p:sp>
        <p:nvSpPr>
          <p:cNvPr id="1031" name="Title 1">
            <a:extLst>
              <a:ext uri="{FF2B5EF4-FFF2-40B4-BE49-F238E27FC236}">
                <a16:creationId xmlns:a16="http://schemas.microsoft.com/office/drawing/2014/main" id="{B20EFFF4-0A26-8814-6BD5-B0A262032CB7}"/>
              </a:ext>
            </a:extLst>
          </p:cNvPr>
          <p:cNvSpPr>
            <a:spLocks noGrp="1"/>
          </p:cNvSpPr>
          <p:nvPr>
            <p:ph type="title"/>
          </p:nvPr>
        </p:nvSpPr>
        <p:spPr>
          <a:xfrm>
            <a:off x="4762449" y="950498"/>
            <a:ext cx="6016626" cy="2324100"/>
          </a:xfrm>
        </p:spPr>
        <p:txBody>
          <a:bodyPr/>
          <a:lstStyle/>
          <a:p>
            <a:r>
              <a:rPr lang="es-ES_tradnl"/>
              <a:t>Al final de la clase de hoy</a:t>
            </a:r>
          </a:p>
        </p:txBody>
      </p:sp>
      <p:sp>
        <p:nvSpPr>
          <p:cNvPr id="1033" name="Text Placeholder 3">
            <a:extLst>
              <a:ext uri="{FF2B5EF4-FFF2-40B4-BE49-F238E27FC236}">
                <a16:creationId xmlns:a16="http://schemas.microsoft.com/office/drawing/2014/main" id="{865601CA-C8A8-274B-AED6-A426FAFEBFCF}"/>
              </a:ext>
            </a:extLst>
          </p:cNvPr>
          <p:cNvSpPr>
            <a:spLocks noGrp="1"/>
          </p:cNvSpPr>
          <p:nvPr>
            <p:ph type="body" sz="half" idx="2"/>
          </p:nvPr>
        </p:nvSpPr>
        <p:spPr>
          <a:xfrm>
            <a:off x="4477406" y="4343540"/>
            <a:ext cx="6919464" cy="4367600"/>
          </a:xfrm>
        </p:spPr>
        <p:txBody>
          <a:bodyPr>
            <a:normAutofit fontScale="92500" lnSpcReduction="20000"/>
          </a:bodyPr>
          <a:lstStyle/>
          <a:p>
            <a:pPr marL="685800" indent="-685800">
              <a:buFont typeface="+mj-lt"/>
              <a:buAutoNum type="arabicPeriod"/>
            </a:pPr>
            <a:r>
              <a:rPr lang="es-ES_tradnl">
                <a:latin typeface="Arial"/>
                <a:cs typeface="Arial"/>
              </a:rPr>
              <a:t>Estaremos en capacidad de </a:t>
            </a:r>
            <a:r>
              <a:rPr lang="es-ES_tradnl" b="1">
                <a:latin typeface="Arial"/>
                <a:cs typeface="Arial"/>
              </a:rPr>
              <a:t>analizar las implicaciones</a:t>
            </a:r>
            <a:r>
              <a:rPr lang="es-ES_tradnl">
                <a:latin typeface="Arial"/>
                <a:cs typeface="Arial"/>
              </a:rPr>
              <a:t> de tener valores atípicos y vacíos.</a:t>
            </a:r>
          </a:p>
          <a:p>
            <a:pPr marL="685800" indent="-685800">
              <a:buFont typeface="+mj-lt"/>
              <a:buAutoNum type="arabicPeriod"/>
            </a:pPr>
            <a:endParaRPr lang="es-ES_tradnl">
              <a:latin typeface="Arial"/>
              <a:cs typeface="Arial"/>
            </a:endParaRPr>
          </a:p>
          <a:p>
            <a:pPr marL="685800" indent="-685800">
              <a:buFont typeface="+mj-lt"/>
              <a:buAutoNum type="arabicPeriod"/>
            </a:pPr>
            <a:r>
              <a:rPr lang="es-ES_tradnl">
                <a:latin typeface="Arial"/>
                <a:cs typeface="Arial"/>
              </a:rPr>
              <a:t>Sugeriremos </a:t>
            </a:r>
            <a:r>
              <a:rPr lang="es-ES_tradnl" b="1">
                <a:latin typeface="Arial"/>
                <a:cs typeface="Arial"/>
              </a:rPr>
              <a:t>caminos de procedimiento </a:t>
            </a:r>
            <a:r>
              <a:rPr lang="es-ES_tradnl">
                <a:latin typeface="Arial"/>
                <a:cs typeface="Arial"/>
              </a:rPr>
              <a:t>para estas situaciones con criterio.</a:t>
            </a:r>
          </a:p>
          <a:p>
            <a:pPr marL="685800" indent="-685800">
              <a:buFont typeface="+mj-lt"/>
              <a:buAutoNum type="arabicPeriod"/>
            </a:pPr>
            <a:endParaRPr lang="es-ES_tradnl">
              <a:latin typeface="Arial"/>
              <a:cs typeface="Arial"/>
            </a:endParaRPr>
          </a:p>
          <a:p>
            <a:pPr marL="685800" indent="-685800">
              <a:buFont typeface="+mj-lt"/>
              <a:buAutoNum type="arabicPeriod"/>
            </a:pPr>
            <a:r>
              <a:rPr lang="es-ES_tradnl">
                <a:latin typeface="Arial"/>
                <a:cs typeface="Arial"/>
              </a:rPr>
              <a:t>Identificaremos las </a:t>
            </a:r>
            <a:r>
              <a:rPr lang="es-ES_tradnl" b="1">
                <a:latin typeface="Arial"/>
                <a:cs typeface="Arial"/>
              </a:rPr>
              <a:t>limitaciones </a:t>
            </a:r>
            <a:r>
              <a:rPr lang="es-ES_tradnl">
                <a:latin typeface="Arial"/>
                <a:cs typeface="Arial"/>
              </a:rPr>
              <a:t>de nuestro análisis.</a:t>
            </a:r>
          </a:p>
        </p:txBody>
      </p:sp>
      <p:sp>
        <p:nvSpPr>
          <p:cNvPr id="6" name="TextBox 5">
            <a:extLst>
              <a:ext uri="{FF2B5EF4-FFF2-40B4-BE49-F238E27FC236}">
                <a16:creationId xmlns:a16="http://schemas.microsoft.com/office/drawing/2014/main" id="{863D41D4-91D5-8341-9891-FBE9BBABB609}"/>
              </a:ext>
            </a:extLst>
          </p:cNvPr>
          <p:cNvSpPr txBox="1"/>
          <p:nvPr/>
        </p:nvSpPr>
        <p:spPr>
          <a:xfrm>
            <a:off x="15648384" y="12160582"/>
            <a:ext cx="5687616" cy="1292662"/>
          </a:xfrm>
          <a:prstGeom prst="rect">
            <a:avLst/>
          </a:prstGeom>
          <a:noFill/>
        </p:spPr>
        <p:txBody>
          <a:bodyPr wrap="square" lIns="182880" tIns="91440" rIns="182880" bIns="91440" anchor="t">
            <a:spAutoFit/>
          </a:bodyPr>
          <a:lstStyle/>
          <a:p>
            <a:r>
              <a:rPr lang="en-US" sz="3600">
                <a:solidFill>
                  <a:schemeClr val="bg1"/>
                </a:solidFill>
                <a:latin typeface="PlusJakartaSans"/>
              </a:rPr>
              <a:t>Photo by </a:t>
            </a:r>
            <a:r>
              <a:rPr lang="en-US" sz="3600">
                <a:solidFill>
                  <a:schemeClr val="bg1"/>
                </a:solidFill>
                <a:latin typeface="PlusJakartaSans"/>
                <a:hlinkClick r:id="rId4">
                  <a:extLst>
                    <a:ext uri="{A12FA001-AC4F-418D-AE19-62706E023703}">
                      <ahyp:hlinkClr xmlns:ahyp="http://schemas.microsoft.com/office/drawing/2018/hyperlinkcolor" val="tx"/>
                    </a:ext>
                  </a:extLst>
                </a:hlinkClick>
              </a:rPr>
              <a:t>RDNE Stock project</a:t>
            </a:r>
            <a:endParaRPr lang="en-US" sz="3600">
              <a:solidFill>
                <a:schemeClr val="bg1"/>
              </a:solidFill>
            </a:endParaRPr>
          </a:p>
        </p:txBody>
      </p:sp>
    </p:spTree>
    <p:extLst>
      <p:ext uri="{BB962C8B-B14F-4D97-AF65-F5344CB8AC3E}">
        <p14:creationId xmlns:p14="http://schemas.microsoft.com/office/powerpoint/2010/main" val="2892718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09193-EDAA-C94A-88E4-C417CEC3A235}"/>
              </a:ext>
            </a:extLst>
          </p:cNvPr>
          <p:cNvSpPr>
            <a:spLocks noGrp="1"/>
          </p:cNvSpPr>
          <p:nvPr>
            <p:ph type="title"/>
          </p:nvPr>
        </p:nvSpPr>
        <p:spPr/>
        <p:txBody>
          <a:bodyPr/>
          <a:lstStyle/>
          <a:p>
            <a:r>
              <a:rPr lang="en-CO"/>
              <a:t>Datos atípicos</a:t>
            </a:r>
          </a:p>
        </p:txBody>
      </p:sp>
      <p:sp>
        <p:nvSpPr>
          <p:cNvPr id="4" name="Marcador de texto 3">
            <a:extLst>
              <a:ext uri="{FF2B5EF4-FFF2-40B4-BE49-F238E27FC236}">
                <a16:creationId xmlns:a16="http://schemas.microsoft.com/office/drawing/2014/main" id="{2711DDB6-77D7-2179-06E8-165935FA0E1E}"/>
              </a:ext>
            </a:extLst>
          </p:cNvPr>
          <p:cNvSpPr>
            <a:spLocks noGrp="1"/>
          </p:cNvSpPr>
          <p:nvPr>
            <p:ph type="body" idx="1"/>
          </p:nvPr>
        </p:nvSpPr>
        <p:spPr/>
        <p:txBody>
          <a:bodyPr/>
          <a:lstStyle/>
          <a:p>
            <a:r>
              <a:rPr lang="es-CO" dirty="0"/>
              <a:t>¿Qué hacer cuando hay datos con un comportamiento “diferente”</a:t>
            </a:r>
          </a:p>
        </p:txBody>
      </p:sp>
    </p:spTree>
    <p:extLst>
      <p:ext uri="{BB962C8B-B14F-4D97-AF65-F5344CB8AC3E}">
        <p14:creationId xmlns:p14="http://schemas.microsoft.com/office/powerpoint/2010/main" val="26077871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43A6E-ACBB-614B-9C20-CB5F4869009B}"/>
              </a:ext>
            </a:extLst>
          </p:cNvPr>
          <p:cNvSpPr>
            <a:spLocks noGrp="1"/>
          </p:cNvSpPr>
          <p:nvPr>
            <p:ph type="title"/>
          </p:nvPr>
        </p:nvSpPr>
        <p:spPr/>
        <p:txBody>
          <a:bodyPr/>
          <a:lstStyle/>
          <a:p>
            <a:r>
              <a:rPr lang="en-CO"/>
              <a:t>Pregunta</a:t>
            </a:r>
          </a:p>
        </p:txBody>
      </p:sp>
      <p:sp>
        <p:nvSpPr>
          <p:cNvPr id="4" name="TextBox 3">
            <a:extLst>
              <a:ext uri="{FF2B5EF4-FFF2-40B4-BE49-F238E27FC236}">
                <a16:creationId xmlns:a16="http://schemas.microsoft.com/office/drawing/2014/main" id="{FD3B8EB1-E50E-C44B-A5B6-97D3631A7B0D}"/>
              </a:ext>
            </a:extLst>
          </p:cNvPr>
          <p:cNvSpPr txBox="1"/>
          <p:nvPr/>
        </p:nvSpPr>
        <p:spPr>
          <a:xfrm>
            <a:off x="3577167" y="12259735"/>
            <a:ext cx="1185334" cy="523220"/>
          </a:xfrm>
          <a:prstGeom prst="rect">
            <a:avLst/>
          </a:prstGeom>
        </p:spPr>
        <p:txBody>
          <a:bodyPr wrap="square" rtlCol="0">
            <a:spAutoFit/>
          </a:bodyPr>
          <a:lstStyle/>
          <a:p>
            <a:pPr defTabSz="1828800">
              <a:spcBef>
                <a:spcPct val="20000"/>
              </a:spcBef>
            </a:pPr>
            <a:r>
              <a:rPr lang="en-CO" sz="2800">
                <a:solidFill>
                  <a:schemeClr val="bg1"/>
                </a:solidFill>
                <a:latin typeface="Arial" pitchFamily="34" charset="0"/>
                <a:cs typeface="Arial" pitchFamily="34" charset="0"/>
                <a:hlinkClick r:id="rId3">
                  <a:extLst>
                    <a:ext uri="{A12FA001-AC4F-418D-AE19-62706E023703}">
                      <ahyp:hlinkClr xmlns:ahyp="http://schemas.microsoft.com/office/drawing/2018/hyperlinkcolor" val="tx"/>
                    </a:ext>
                  </a:extLst>
                </a:hlinkClick>
              </a:rPr>
              <a:t>FMI</a:t>
            </a:r>
            <a:endParaRPr lang="en-CO" sz="2800">
              <a:solidFill>
                <a:schemeClr val="bg1"/>
              </a:solidFill>
              <a:latin typeface="Arial" pitchFamily="34" charset="0"/>
              <a:cs typeface="Arial" pitchFamily="34" charset="0"/>
            </a:endParaRPr>
          </a:p>
        </p:txBody>
      </p:sp>
      <p:sp>
        <p:nvSpPr>
          <p:cNvPr id="5" name="Content Placeholder 4">
            <a:extLst>
              <a:ext uri="{FF2B5EF4-FFF2-40B4-BE49-F238E27FC236}">
                <a16:creationId xmlns:a16="http://schemas.microsoft.com/office/drawing/2014/main" id="{BFF906DF-CFC3-E74B-9279-93D43F8F4D30}"/>
              </a:ext>
            </a:extLst>
          </p:cNvPr>
          <p:cNvSpPr>
            <a:spLocks noGrp="1"/>
          </p:cNvSpPr>
          <p:nvPr>
            <p:ph idx="1"/>
          </p:nvPr>
        </p:nvSpPr>
        <p:spPr>
          <a:xfrm>
            <a:off x="4762501" y="4365626"/>
            <a:ext cx="5437714" cy="9051924"/>
          </a:xfrm>
        </p:spPr>
        <p:txBody>
          <a:bodyPr/>
          <a:lstStyle/>
          <a:p>
            <a:r>
              <a:rPr lang="en-CO" sz="3200"/>
              <a:t>Observe este gráfico sin contexto.</a:t>
            </a:r>
          </a:p>
          <a:p>
            <a:r>
              <a:rPr lang="en-CO" sz="3200"/>
              <a:t>Nos muestra una distribución de unos datos por percentiles.</a:t>
            </a:r>
          </a:p>
          <a:p>
            <a:r>
              <a:rPr lang="en-CO" sz="3200"/>
              <a:t>Hay datos negativos.</a:t>
            </a:r>
          </a:p>
          <a:p>
            <a:r>
              <a:rPr lang="en-CO" sz="3200"/>
              <a:t>La mayoría de datos están por debajo de 700.000.</a:t>
            </a:r>
          </a:p>
          <a:p>
            <a:r>
              <a:rPr lang="en-US" sz="3200"/>
              <a:t>¡E</a:t>
            </a:r>
            <a:r>
              <a:rPr lang="en-CO" sz="3200"/>
              <a:t>l percentil 99 Se sale de la gráfica!</a:t>
            </a:r>
          </a:p>
          <a:p>
            <a:endParaRPr lang="en-CO" sz="3200"/>
          </a:p>
          <a:p>
            <a:pPr marL="0" indent="0" algn="ctr">
              <a:buNone/>
            </a:pPr>
            <a:r>
              <a:rPr lang="en-CO" sz="3200"/>
              <a:t>¿Usamos esos datos?</a:t>
            </a:r>
          </a:p>
        </p:txBody>
      </p:sp>
      <p:pic>
        <p:nvPicPr>
          <p:cNvPr id="1026" name="Picture 2">
            <a:extLst>
              <a:ext uri="{FF2B5EF4-FFF2-40B4-BE49-F238E27FC236}">
                <a16:creationId xmlns:a16="http://schemas.microsoft.com/office/drawing/2014/main" id="{B8CE4189-8B7F-BD45-8142-A77CAA54825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5670"/>
          <a:stretch/>
        </p:blipFill>
        <p:spPr bwMode="auto">
          <a:xfrm>
            <a:off x="10832225" y="1636689"/>
            <a:ext cx="10309226" cy="1019503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80F12CFA-4761-6B45-89EE-C2277929F9FD}"/>
              </a:ext>
            </a:extLst>
          </p:cNvPr>
          <p:cNvSpPr/>
          <p:nvPr/>
        </p:nvSpPr>
        <p:spPr>
          <a:xfrm>
            <a:off x="11658785" y="1907620"/>
            <a:ext cx="8302374" cy="28678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O" sz="3600"/>
          </a:p>
        </p:txBody>
      </p:sp>
      <p:sp>
        <p:nvSpPr>
          <p:cNvPr id="8" name="Rectangle 7">
            <a:extLst>
              <a:ext uri="{FF2B5EF4-FFF2-40B4-BE49-F238E27FC236}">
                <a16:creationId xmlns:a16="http://schemas.microsoft.com/office/drawing/2014/main" id="{0725494E-5216-F948-BA83-DDA6D4A48E4F}"/>
              </a:ext>
            </a:extLst>
          </p:cNvPr>
          <p:cNvSpPr/>
          <p:nvPr/>
        </p:nvSpPr>
        <p:spPr>
          <a:xfrm>
            <a:off x="16682649" y="3167071"/>
            <a:ext cx="4105070" cy="119398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O" sz="3600"/>
          </a:p>
        </p:txBody>
      </p:sp>
      <p:sp>
        <p:nvSpPr>
          <p:cNvPr id="7" name="TextBox 6">
            <a:extLst>
              <a:ext uri="{FF2B5EF4-FFF2-40B4-BE49-F238E27FC236}">
                <a16:creationId xmlns:a16="http://schemas.microsoft.com/office/drawing/2014/main" id="{85985C0D-13E9-9C40-B2FC-4583A3901775}"/>
              </a:ext>
            </a:extLst>
          </p:cNvPr>
          <p:cNvSpPr txBox="1"/>
          <p:nvPr/>
        </p:nvSpPr>
        <p:spPr>
          <a:xfrm>
            <a:off x="5997285" y="12222877"/>
            <a:ext cx="11322998" cy="1040285"/>
          </a:xfrm>
          <a:prstGeom prst="rect">
            <a:avLst/>
          </a:prstGeom>
        </p:spPr>
        <p:txBody>
          <a:bodyPr wrap="square" rtlCol="0">
            <a:spAutoFit/>
          </a:bodyPr>
          <a:lstStyle/>
          <a:p>
            <a:pPr defTabSz="1828800">
              <a:spcBef>
                <a:spcPct val="20000"/>
              </a:spcBef>
            </a:pPr>
            <a:r>
              <a:rPr lang="en-CO" sz="2800" b="1">
                <a:latin typeface="Arial" pitchFamily="34" charset="0"/>
                <a:cs typeface="Arial" pitchFamily="34" charset="0"/>
              </a:rPr>
              <a:t>Tomen 2 minutos para esciribr en el chat y hablamos</a:t>
            </a:r>
          </a:p>
          <a:p>
            <a:pPr defTabSz="1828800">
              <a:spcBef>
                <a:spcPct val="20000"/>
              </a:spcBef>
            </a:pPr>
            <a:r>
              <a:rPr lang="en-CO" sz="2800"/>
              <a:t>Vamos a recuperar sus ideas y volvemos al final sobre esta pregunta</a:t>
            </a:r>
            <a:endParaRPr lang="en-CO" sz="2800">
              <a:latin typeface="Arial" pitchFamily="34" charset="0"/>
              <a:cs typeface="Arial" pitchFamily="34" charset="0"/>
            </a:endParaRPr>
          </a:p>
        </p:txBody>
      </p:sp>
    </p:spTree>
    <p:extLst>
      <p:ext uri="{BB962C8B-B14F-4D97-AF65-F5344CB8AC3E}">
        <p14:creationId xmlns:p14="http://schemas.microsoft.com/office/powerpoint/2010/main" val="3781940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43A6E-ACBB-614B-9C20-CB5F4869009B}"/>
              </a:ext>
            </a:extLst>
          </p:cNvPr>
          <p:cNvSpPr>
            <a:spLocks noGrp="1"/>
          </p:cNvSpPr>
          <p:nvPr>
            <p:ph type="title"/>
          </p:nvPr>
        </p:nvSpPr>
        <p:spPr>
          <a:xfrm>
            <a:off x="4762500" y="1636680"/>
            <a:ext cx="16459200" cy="2286000"/>
          </a:xfrm>
        </p:spPr>
        <p:txBody>
          <a:bodyPr/>
          <a:lstStyle/>
          <a:p>
            <a:r>
              <a:rPr lang="en-CO"/>
              <a:t>Volvemos</a:t>
            </a:r>
          </a:p>
        </p:txBody>
      </p:sp>
      <p:sp>
        <p:nvSpPr>
          <p:cNvPr id="4" name="TextBox 3">
            <a:extLst>
              <a:ext uri="{FF2B5EF4-FFF2-40B4-BE49-F238E27FC236}">
                <a16:creationId xmlns:a16="http://schemas.microsoft.com/office/drawing/2014/main" id="{FD3B8EB1-E50E-C44B-A5B6-97D3631A7B0D}"/>
              </a:ext>
            </a:extLst>
          </p:cNvPr>
          <p:cNvSpPr txBox="1"/>
          <p:nvPr/>
        </p:nvSpPr>
        <p:spPr>
          <a:xfrm>
            <a:off x="3577167" y="12259735"/>
            <a:ext cx="1185334" cy="523220"/>
          </a:xfrm>
          <a:prstGeom prst="rect">
            <a:avLst/>
          </a:prstGeom>
        </p:spPr>
        <p:txBody>
          <a:bodyPr wrap="square" rtlCol="0">
            <a:spAutoFit/>
          </a:bodyPr>
          <a:lstStyle/>
          <a:p>
            <a:pPr defTabSz="1828800">
              <a:spcBef>
                <a:spcPct val="20000"/>
              </a:spcBef>
            </a:pPr>
            <a:r>
              <a:rPr lang="en-CO" sz="2800">
                <a:solidFill>
                  <a:schemeClr val="bg1"/>
                </a:solidFill>
                <a:latin typeface="Arial" pitchFamily="34" charset="0"/>
                <a:cs typeface="Arial" pitchFamily="34" charset="0"/>
                <a:hlinkClick r:id="rId3">
                  <a:extLst>
                    <a:ext uri="{A12FA001-AC4F-418D-AE19-62706E023703}">
                      <ahyp:hlinkClr xmlns:ahyp="http://schemas.microsoft.com/office/drawing/2018/hyperlinkcolor" val="tx"/>
                    </a:ext>
                  </a:extLst>
                </a:hlinkClick>
              </a:rPr>
              <a:t>FMI</a:t>
            </a:r>
            <a:endParaRPr lang="en-CO" sz="2800">
              <a:solidFill>
                <a:schemeClr val="bg1"/>
              </a:solidFill>
              <a:latin typeface="Arial" pitchFamily="34" charset="0"/>
              <a:cs typeface="Arial" pitchFamily="34" charset="0"/>
            </a:endParaRPr>
          </a:p>
        </p:txBody>
      </p:sp>
      <p:sp>
        <p:nvSpPr>
          <p:cNvPr id="5" name="Content Placeholder 4">
            <a:extLst>
              <a:ext uri="{FF2B5EF4-FFF2-40B4-BE49-F238E27FC236}">
                <a16:creationId xmlns:a16="http://schemas.microsoft.com/office/drawing/2014/main" id="{BFF906DF-CFC3-E74B-9279-93D43F8F4D30}"/>
              </a:ext>
            </a:extLst>
          </p:cNvPr>
          <p:cNvSpPr>
            <a:spLocks noGrp="1"/>
          </p:cNvSpPr>
          <p:nvPr>
            <p:ph idx="1"/>
          </p:nvPr>
        </p:nvSpPr>
        <p:spPr>
          <a:xfrm>
            <a:off x="4762501" y="3395346"/>
            <a:ext cx="5437714" cy="9051924"/>
          </a:xfrm>
        </p:spPr>
        <p:txBody>
          <a:bodyPr/>
          <a:lstStyle/>
          <a:p>
            <a:r>
              <a:rPr lang="es-ES" sz="3200"/>
              <a:t>La gráfica que observamos al principio trata sobre distribución de ingresos.</a:t>
            </a:r>
          </a:p>
          <a:p>
            <a:r>
              <a:rPr lang="en-CO" sz="3200"/>
              <a:t>“Los datos atípicos” de hecho, comunican el mensaje central: el 1% de las personas ganan notablemente más que las demás personas.</a:t>
            </a:r>
          </a:p>
          <a:p>
            <a:r>
              <a:rPr lang="en-CO" sz="3200"/>
              <a:t>Este es un patrón sistemático, no de los datos puntales. Para el propósito de este análisis debe considerarse.</a:t>
            </a:r>
          </a:p>
        </p:txBody>
      </p:sp>
      <p:pic>
        <p:nvPicPr>
          <p:cNvPr id="1026" name="Picture 2">
            <a:extLst>
              <a:ext uri="{FF2B5EF4-FFF2-40B4-BE49-F238E27FC236}">
                <a16:creationId xmlns:a16="http://schemas.microsoft.com/office/drawing/2014/main" id="{B8CE4189-8B7F-BD45-8142-A77CAA54825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 b="159"/>
          <a:stretch/>
        </p:blipFill>
        <p:spPr bwMode="auto">
          <a:xfrm>
            <a:off x="11026775" y="0"/>
            <a:ext cx="10309226" cy="1369410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10143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CC8FF-0A25-A642-B2DC-EB4087E7B4AA}"/>
              </a:ext>
            </a:extLst>
          </p:cNvPr>
          <p:cNvSpPr>
            <a:spLocks noGrp="1"/>
          </p:cNvSpPr>
          <p:nvPr>
            <p:ph type="title"/>
          </p:nvPr>
        </p:nvSpPr>
        <p:spPr/>
        <p:txBody>
          <a:bodyPr/>
          <a:lstStyle/>
          <a:p>
            <a:r>
              <a:rPr lang="en-CO"/>
              <a:t>Cómo se ven los </a:t>
            </a:r>
            <a:r>
              <a:rPr lang="en-CO" i="1"/>
              <a:t>outliers</a:t>
            </a:r>
          </a:p>
        </p:txBody>
      </p:sp>
      <p:sp>
        <p:nvSpPr>
          <p:cNvPr id="3" name="Content Placeholder 2">
            <a:extLst>
              <a:ext uri="{FF2B5EF4-FFF2-40B4-BE49-F238E27FC236}">
                <a16:creationId xmlns:a16="http://schemas.microsoft.com/office/drawing/2014/main" id="{1E070F90-E4D2-744A-BB88-DE8B0ECC66FC}"/>
              </a:ext>
            </a:extLst>
          </p:cNvPr>
          <p:cNvSpPr>
            <a:spLocks noGrp="1"/>
          </p:cNvSpPr>
          <p:nvPr>
            <p:ph idx="1"/>
          </p:nvPr>
        </p:nvSpPr>
        <p:spPr/>
        <p:txBody>
          <a:bodyPr/>
          <a:lstStyle/>
          <a:p>
            <a:r>
              <a:rPr lang="en-CO"/>
              <a:t>Para reconocer datos atípicos podemos identificar patrones extraños al visualizarlos.</a:t>
            </a:r>
          </a:p>
          <a:p>
            <a:r>
              <a:rPr lang="en-CO"/>
              <a:t>Nos fijamos directamente en la dispersión de los datos para identificar visualmente si </a:t>
            </a:r>
          </a:p>
          <a:p>
            <a:r>
              <a:rPr lang="en-CO"/>
              <a:t>Hemos visto algunos gráficos en los que los valores atípicos son muy visibles.</a:t>
            </a:r>
          </a:p>
        </p:txBody>
      </p:sp>
    </p:spTree>
    <p:extLst>
      <p:ext uri="{BB962C8B-B14F-4D97-AF65-F5344CB8AC3E}">
        <p14:creationId xmlns:p14="http://schemas.microsoft.com/office/powerpoint/2010/main" val="1666089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FAA28-753A-804C-8AA6-F182A30FA7A8}"/>
              </a:ext>
            </a:extLst>
          </p:cNvPr>
          <p:cNvSpPr>
            <a:spLocks noGrp="1"/>
          </p:cNvSpPr>
          <p:nvPr>
            <p:ph type="title"/>
          </p:nvPr>
        </p:nvSpPr>
        <p:spPr/>
        <p:txBody>
          <a:bodyPr/>
          <a:lstStyle/>
          <a:p>
            <a:r>
              <a:rPr lang="en-CO"/>
              <a:t>Caja, dispersión</a:t>
            </a:r>
          </a:p>
        </p:txBody>
      </p:sp>
      <p:sp>
        <p:nvSpPr>
          <p:cNvPr id="4" name="Content Placeholder 3">
            <a:extLst>
              <a:ext uri="{FF2B5EF4-FFF2-40B4-BE49-F238E27FC236}">
                <a16:creationId xmlns:a16="http://schemas.microsoft.com/office/drawing/2014/main" id="{5C4E9FBA-FEB1-9843-9157-46F012992F35}"/>
              </a:ext>
            </a:extLst>
          </p:cNvPr>
          <p:cNvSpPr>
            <a:spLocks noGrp="1"/>
          </p:cNvSpPr>
          <p:nvPr>
            <p:ph idx="1"/>
          </p:nvPr>
        </p:nvSpPr>
        <p:spPr>
          <a:xfrm>
            <a:off x="3962399" y="11507791"/>
            <a:ext cx="16459200" cy="1987550"/>
          </a:xfrm>
        </p:spPr>
        <p:txBody>
          <a:bodyPr/>
          <a:lstStyle/>
          <a:p>
            <a:pPr marL="0" indent="0" algn="ctr">
              <a:buNone/>
            </a:pPr>
            <a:r>
              <a:rPr lang="en-CO" sz="4800" dirty="0">
                <a:solidFill>
                  <a:schemeClr val="tx1">
                    <a:lumMod val="65000"/>
                    <a:lumOff val="35000"/>
                  </a:schemeClr>
                </a:solidFill>
              </a:rPr>
              <a:t>Un diagrama de cajas nos muestra como </a:t>
            </a:r>
            <a:r>
              <a:rPr lang="en-CO" sz="4800" i="1" dirty="0">
                <a:solidFill>
                  <a:schemeClr val="tx1">
                    <a:lumMod val="65000"/>
                    <a:lumOff val="35000"/>
                  </a:schemeClr>
                </a:solidFill>
              </a:rPr>
              <a:t>outliers </a:t>
            </a:r>
            <a:r>
              <a:rPr lang="en-CO" sz="4800" dirty="0">
                <a:solidFill>
                  <a:schemeClr val="tx1">
                    <a:lumMod val="65000"/>
                    <a:lumOff val="35000"/>
                  </a:schemeClr>
                </a:solidFill>
              </a:rPr>
              <a:t>datos por fuera de 1.5 veces el rango entre cuartiles 1 y 3.</a:t>
            </a:r>
          </a:p>
        </p:txBody>
      </p:sp>
      <p:pic>
        <p:nvPicPr>
          <p:cNvPr id="5122" name="Picture 2" descr="Outlier detection with Boxplots. In descriptive statistics ...">
            <a:extLst>
              <a:ext uri="{FF2B5EF4-FFF2-40B4-BE49-F238E27FC236}">
                <a16:creationId xmlns:a16="http://schemas.microsoft.com/office/drawing/2014/main" id="{76575195-3B16-CF43-8ED5-1FD38D93D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9162" y="3381377"/>
            <a:ext cx="14925675" cy="74628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7B0C2F2-46A7-3046-ACDD-3B183641D3B7}"/>
              </a:ext>
            </a:extLst>
          </p:cNvPr>
          <p:cNvSpPr txBox="1"/>
          <p:nvPr/>
        </p:nvSpPr>
        <p:spPr>
          <a:xfrm>
            <a:off x="9721175" y="13119902"/>
            <a:ext cx="11614826" cy="523220"/>
          </a:xfrm>
          <a:prstGeom prst="rect">
            <a:avLst/>
          </a:prstGeom>
        </p:spPr>
        <p:txBody>
          <a:bodyPr wrap="square" rtlCol="0">
            <a:spAutoFit/>
          </a:bodyPr>
          <a:lstStyle/>
          <a:p>
            <a:pPr algn="r" defTabSz="1828800">
              <a:spcBef>
                <a:spcPct val="20000"/>
              </a:spcBef>
            </a:pPr>
            <a:r>
              <a:rPr lang="en-CO" sz="2800">
                <a:solidFill>
                  <a:schemeClr val="bg1"/>
                </a:solidFill>
                <a:latin typeface="Arial" pitchFamily="34" charset="0"/>
                <a:cs typeface="Arial" pitchFamily="34" charset="0"/>
                <a:hlinkClick r:id="rId4">
                  <a:extLst>
                    <a:ext uri="{A12FA001-AC4F-418D-AE19-62706E023703}">
                      <ahyp:hlinkClr xmlns:ahyp="http://schemas.microsoft.com/office/drawing/2018/hyperlinkcolor" val="tx"/>
                    </a:ext>
                  </a:extLst>
                </a:hlinkClick>
              </a:rPr>
              <a:t>Vishal Agarwal</a:t>
            </a:r>
            <a:endParaRPr lang="en-CO" sz="280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396756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FAA28-753A-804C-8AA6-F182A30FA7A8}"/>
              </a:ext>
            </a:extLst>
          </p:cNvPr>
          <p:cNvSpPr>
            <a:spLocks noGrp="1"/>
          </p:cNvSpPr>
          <p:nvPr>
            <p:ph type="title"/>
          </p:nvPr>
        </p:nvSpPr>
        <p:spPr/>
        <p:txBody>
          <a:bodyPr/>
          <a:lstStyle/>
          <a:p>
            <a:r>
              <a:rPr lang="en-CO"/>
              <a:t>Caja, dispersión</a:t>
            </a:r>
          </a:p>
        </p:txBody>
      </p:sp>
      <p:sp>
        <p:nvSpPr>
          <p:cNvPr id="4" name="Content Placeholder 3">
            <a:extLst>
              <a:ext uri="{FF2B5EF4-FFF2-40B4-BE49-F238E27FC236}">
                <a16:creationId xmlns:a16="http://schemas.microsoft.com/office/drawing/2014/main" id="{5C4E9FBA-FEB1-9843-9157-46F012992F35}"/>
              </a:ext>
            </a:extLst>
          </p:cNvPr>
          <p:cNvSpPr>
            <a:spLocks noGrp="1"/>
          </p:cNvSpPr>
          <p:nvPr>
            <p:ph idx="1"/>
          </p:nvPr>
        </p:nvSpPr>
        <p:spPr>
          <a:xfrm>
            <a:off x="3962400" y="11058528"/>
            <a:ext cx="16459200" cy="1987550"/>
          </a:xfrm>
        </p:spPr>
        <p:txBody>
          <a:bodyPr/>
          <a:lstStyle/>
          <a:p>
            <a:pPr marL="0" indent="0" algn="ctr">
              <a:buNone/>
            </a:pPr>
            <a:r>
              <a:rPr lang="en-CO" sz="4800"/>
              <a:t>Un diagrama de dispersión nos permite también identificar visualmente posibles valores atípicos.</a:t>
            </a:r>
          </a:p>
        </p:txBody>
      </p:sp>
      <p:sp>
        <p:nvSpPr>
          <p:cNvPr id="5" name="TextBox 4">
            <a:extLst>
              <a:ext uri="{FF2B5EF4-FFF2-40B4-BE49-F238E27FC236}">
                <a16:creationId xmlns:a16="http://schemas.microsoft.com/office/drawing/2014/main" id="{C7B0C2F2-46A7-3046-ACDD-3B183641D3B7}"/>
              </a:ext>
            </a:extLst>
          </p:cNvPr>
          <p:cNvSpPr txBox="1"/>
          <p:nvPr/>
        </p:nvSpPr>
        <p:spPr>
          <a:xfrm>
            <a:off x="9463391" y="12179068"/>
            <a:ext cx="11614826" cy="523220"/>
          </a:xfrm>
          <a:prstGeom prst="rect">
            <a:avLst/>
          </a:prstGeom>
        </p:spPr>
        <p:txBody>
          <a:bodyPr wrap="square" rtlCol="0">
            <a:spAutoFit/>
          </a:bodyPr>
          <a:lstStyle/>
          <a:p>
            <a:pPr algn="r" defTabSz="1828800">
              <a:spcBef>
                <a:spcPct val="20000"/>
              </a:spcBef>
            </a:pPr>
            <a:r>
              <a:rPr lang="en-CO" sz="2800">
                <a:solidFill>
                  <a:schemeClr val="bg1"/>
                </a:solidFill>
                <a:latin typeface="Arial" pitchFamily="34" charset="0"/>
                <a:cs typeface="Arial" pitchFamily="34" charset="0"/>
                <a:hlinkClick r:id="rId3">
                  <a:extLst>
                    <a:ext uri="{A12FA001-AC4F-418D-AE19-62706E023703}">
                      <ahyp:hlinkClr xmlns:ahyp="http://schemas.microsoft.com/office/drawing/2018/hyperlinkcolor" val="tx"/>
                    </a:ext>
                  </a:extLst>
                </a:hlinkClick>
              </a:rPr>
              <a:t>CXL</a:t>
            </a:r>
            <a:endParaRPr lang="en-CO" sz="2800">
              <a:solidFill>
                <a:schemeClr val="bg1"/>
              </a:solidFill>
              <a:latin typeface="Arial" pitchFamily="34" charset="0"/>
              <a:cs typeface="Arial" pitchFamily="34" charset="0"/>
            </a:endParaRPr>
          </a:p>
        </p:txBody>
      </p:sp>
      <p:pic>
        <p:nvPicPr>
          <p:cNvPr id="7170" name="Picture 2" descr="Outliers in Statistics: How to Find and Deal with Them in Your Data">
            <a:extLst>
              <a:ext uri="{FF2B5EF4-FFF2-40B4-BE49-F238E27FC236}">
                <a16:creationId xmlns:a16="http://schemas.microsoft.com/office/drawing/2014/main" id="{4386F13A-1928-AF40-87E9-A2E74DB1F0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4950" y="3057526"/>
            <a:ext cx="14727676" cy="7524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3870140"/>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3.png"/></Relationships>
</file>

<file path=ppt/theme/theme1.xml><?xml version="1.0" encoding="utf-8"?>
<a:theme xmlns:a="http://schemas.openxmlformats.org/drawingml/2006/main" name="EDCO">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DCO" id="{9EA49E57-E790-694E-989B-C0CEC9536C50}" vid="{D0ABE3DA-E443-814E-BE4F-DADDD3C567A9}"/>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7AF031E0BC2AD748B8051164B4CCE6BE" ma:contentTypeVersion="8" ma:contentTypeDescription="Crear nuevo documento." ma:contentTypeScope="" ma:versionID="6dfc965eb7b2d632d9e2539ac24470ce">
  <xsd:schema xmlns:xsd="http://www.w3.org/2001/XMLSchema" xmlns:xs="http://www.w3.org/2001/XMLSchema" xmlns:p="http://schemas.microsoft.com/office/2006/metadata/properties" xmlns:ns3="d005884e-b130-4f30-a318-d07709321f51" xmlns:ns4="da09404f-0ca9-4ad0-a1d8-42634fdce40b" targetNamespace="http://schemas.microsoft.com/office/2006/metadata/properties" ma:root="true" ma:fieldsID="785e8890ca6db63f0dd786b7f05f6451" ns3:_="" ns4:_="">
    <xsd:import namespace="d005884e-b130-4f30-a318-d07709321f51"/>
    <xsd:import namespace="da09404f-0ca9-4ad0-a1d8-42634fdce40b"/>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005884e-b130-4f30-a318-d07709321f5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a09404f-0ca9-4ad0-a1d8-42634fdce40b"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element name="SharingHintHash" ma:index="12" nillable="true" ma:displayName="Hash de la sugerencia para comparti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7592F9B-7939-486E-9E53-1EDB4EBC6AE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005884e-b130-4f30-a318-d07709321f51"/>
    <ds:schemaRef ds:uri="da09404f-0ca9-4ad0-a1d8-42634fdce40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54C0866-408D-47DA-84EB-D96FD9575668}">
  <ds:schemaRefs>
    <ds:schemaRef ds:uri="http://schemas.openxmlformats.org/package/2006/metadata/core-properties"/>
    <ds:schemaRef ds:uri="http://schemas.microsoft.com/office/2006/documentManagement/types"/>
    <ds:schemaRef ds:uri="http://www.w3.org/XML/1998/namespace"/>
    <ds:schemaRef ds:uri="d005884e-b130-4f30-a318-d07709321f51"/>
    <ds:schemaRef ds:uri="http://purl.org/dc/dcmitype/"/>
    <ds:schemaRef ds:uri="da09404f-0ca9-4ad0-a1d8-42634fdce40b"/>
    <ds:schemaRef ds:uri="http://purl.org/dc/elements/1.1/"/>
    <ds:schemaRef ds:uri="http://schemas.microsoft.com/office/infopath/2007/PartnerControls"/>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33C63EF0-E5E7-4E91-8C15-D3F0708EDA3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5447</TotalTime>
  <Words>1332</Words>
  <Application>Microsoft Office PowerPoint</Application>
  <PresentationFormat>Personalizado</PresentationFormat>
  <Paragraphs>163</Paragraphs>
  <Slides>26</Slides>
  <Notes>7</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26</vt:i4>
      </vt:variant>
    </vt:vector>
  </HeadingPairs>
  <TitlesOfParts>
    <vt:vector size="34" baseType="lpstr">
      <vt:lpstr>Arial</vt:lpstr>
      <vt:lpstr>Calibri</vt:lpstr>
      <vt:lpstr>Calibri Light</vt:lpstr>
      <vt:lpstr>Helvetica Neue</vt:lpstr>
      <vt:lpstr>Lato</vt:lpstr>
      <vt:lpstr>PlusJakartaSans</vt:lpstr>
      <vt:lpstr>Roboto</vt:lpstr>
      <vt:lpstr>EDCO</vt:lpstr>
      <vt:lpstr>Presentación de PowerPoint</vt:lpstr>
      <vt:lpstr>Presentación de PowerPoint</vt:lpstr>
      <vt:lpstr>Al final de la clase de hoy</vt:lpstr>
      <vt:lpstr>Datos atípicos</vt:lpstr>
      <vt:lpstr>Pregunta</vt:lpstr>
      <vt:lpstr>Volvemos</vt:lpstr>
      <vt:lpstr>Cómo se ven los outliers</vt:lpstr>
      <vt:lpstr>Caja, dispersión</vt:lpstr>
      <vt:lpstr>Caja, dispersión</vt:lpstr>
      <vt:lpstr>Implicaciones</vt:lpstr>
      <vt:lpstr>Presentación de PowerPoint</vt:lpstr>
      <vt:lpstr>Cuando veamos datos atípicos</vt:lpstr>
      <vt:lpstr>Cuando lo atípico es lo deseado</vt:lpstr>
      <vt:lpstr>Missing data</vt:lpstr>
      <vt:lpstr>Pregunta</vt:lpstr>
      <vt:lpstr>Pregunta</vt:lpstr>
      <vt:lpstr>Potenciales implicaciones</vt:lpstr>
      <vt:lpstr>Tenemos los siguientes datos</vt:lpstr>
      <vt:lpstr>Supuestos: MCAR</vt:lpstr>
      <vt:lpstr>Supuestos: MAR</vt:lpstr>
      <vt:lpstr>Supuestos: MNAR</vt:lpstr>
      <vt:lpstr>Tratamiento: casos completos</vt:lpstr>
      <vt:lpstr>Tratamiento: imputación de media</vt:lpstr>
      <vt:lpstr>Tratamiento: imputación múltiple</vt:lpstr>
      <vt:lpstr>Consideraciones</vt:lpstr>
      <vt:lpstr>Con todo esto…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Maria Monica Prada Ojeda</dc:creator>
  <cp:lastModifiedBy>Nib 1</cp:lastModifiedBy>
  <cp:revision>268</cp:revision>
  <dcterms:created xsi:type="dcterms:W3CDTF">2019-09-16T13:50:46Z</dcterms:created>
  <dcterms:modified xsi:type="dcterms:W3CDTF">2025-04-02T03:52:37Z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0x0101007AF031E0BC2AD748B8051164B4CCE6BE</vt:lpwstr>
  </property>
</Properties>
</file>

<file path=docProps/thumbnail.jpeg>
</file>